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6" r:id="rId2"/>
    <p:sldId id="257" r:id="rId3"/>
    <p:sldId id="258" r:id="rId4"/>
    <p:sldId id="260" r:id="rId5"/>
    <p:sldId id="261" r:id="rId6"/>
    <p:sldId id="263" r:id="rId7"/>
    <p:sldId id="259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5" r:id="rId16"/>
    <p:sldId id="272" r:id="rId17"/>
    <p:sldId id="270" r:id="rId18"/>
    <p:sldId id="273" r:id="rId19"/>
    <p:sldId id="271" r:id="rId20"/>
    <p:sldId id="274" r:id="rId21"/>
  </p:sldIdLst>
  <p:sldSz cx="9144000" cy="6858000" type="screen4x3"/>
  <p:notesSz cx="9144000" cy="6858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8" autoAdjust="0"/>
    <p:restoredTop sz="94660"/>
  </p:normalViewPr>
  <p:slideViewPr>
    <p:cSldViewPr>
      <p:cViewPr varScale="1">
        <p:scale>
          <a:sx n="64" d="100"/>
          <a:sy n="64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CE913-A5E4-4C3D-BEC2-C0D08473CE54}" type="datetimeFigureOut">
              <a:rPr lang="ko-KR" altLang="en-US" smtClean="0"/>
              <a:t>2014-10-17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BFE111-1B36-4AB0-80DE-0EAF842D8C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3787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1D2E-0EB1-4FAB-8EB0-CF3592024080}" type="datetimeFigureOut">
              <a:rPr lang="ko-KR" altLang="en-US" smtClean="0"/>
              <a:t>2014-10-17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69A6-D749-4DE3-ADEC-E62A520D40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9998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1D2E-0EB1-4FAB-8EB0-CF3592024080}" type="datetimeFigureOut">
              <a:rPr lang="ko-KR" altLang="en-US" smtClean="0"/>
              <a:t>2014-10-17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69A6-D749-4DE3-ADEC-E62A520D40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2336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1D2E-0EB1-4FAB-8EB0-CF3592024080}" type="datetimeFigureOut">
              <a:rPr lang="ko-KR" altLang="en-US" smtClean="0"/>
              <a:t>2014-10-17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69A6-D749-4DE3-ADEC-E62A520D40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7324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1D2E-0EB1-4FAB-8EB0-CF3592024080}" type="datetimeFigureOut">
              <a:rPr lang="ko-KR" altLang="en-US" smtClean="0"/>
              <a:t>2014-10-17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69A6-D749-4DE3-ADEC-E62A520D40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5306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1D2E-0EB1-4FAB-8EB0-CF3592024080}" type="datetimeFigureOut">
              <a:rPr lang="ko-KR" altLang="en-US" smtClean="0"/>
              <a:t>2014-10-17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69A6-D749-4DE3-ADEC-E62A520D40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1379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1D2E-0EB1-4FAB-8EB0-CF3592024080}" type="datetimeFigureOut">
              <a:rPr lang="ko-KR" altLang="en-US" smtClean="0"/>
              <a:t>2014-10-17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69A6-D749-4DE3-ADEC-E62A520D40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8254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1D2E-0EB1-4FAB-8EB0-CF3592024080}" type="datetimeFigureOut">
              <a:rPr lang="ko-KR" altLang="en-US" smtClean="0"/>
              <a:t>2014-10-17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69A6-D749-4DE3-ADEC-E62A520D40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9605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1D2E-0EB1-4FAB-8EB0-CF3592024080}" type="datetimeFigureOut">
              <a:rPr lang="ko-KR" altLang="en-US" smtClean="0"/>
              <a:t>2014-10-17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69A6-D749-4DE3-ADEC-E62A520D40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6065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1D2E-0EB1-4FAB-8EB0-CF3592024080}" type="datetimeFigureOut">
              <a:rPr lang="ko-KR" altLang="en-US" smtClean="0"/>
              <a:t>2014-10-17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69A6-D749-4DE3-ADEC-E62A520D40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44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1D2E-0EB1-4FAB-8EB0-CF3592024080}" type="datetimeFigureOut">
              <a:rPr lang="ko-KR" altLang="en-US" smtClean="0"/>
              <a:t>2014-10-17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69A6-D749-4DE3-ADEC-E62A520D40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3628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1D2E-0EB1-4FAB-8EB0-CF3592024080}" type="datetimeFigureOut">
              <a:rPr lang="ko-KR" altLang="en-US" smtClean="0"/>
              <a:t>2014-10-17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69A6-D749-4DE3-ADEC-E62A520D40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8018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C1D2E-0EB1-4FAB-8EB0-CF3592024080}" type="datetimeFigureOut">
              <a:rPr lang="ko-KR" altLang="en-US" smtClean="0"/>
              <a:t>2014-10-17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569A6-D749-4DE3-ADEC-E62A520D40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567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501" t="-146" r="21213"/>
          <a:stretch>
            <a:fillRect/>
          </a:stretch>
        </p:blipFill>
        <p:spPr bwMode="auto">
          <a:xfrm>
            <a:off x="3567659" y="-24998"/>
            <a:ext cx="5909759" cy="6860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26655" y="1095127"/>
            <a:ext cx="6713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latin typeface="나눔고딕" pitchFamily="50" charset="-127"/>
                <a:ea typeface="나눔고딕" pitchFamily="50" charset="-127"/>
              </a:rPr>
              <a:t>2014</a:t>
            </a:r>
            <a:r>
              <a:rPr lang="ko-KR" altLang="en-US" sz="2400" b="1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2400" b="1" dirty="0" err="1" smtClean="0">
                <a:latin typeface="나눔고딕" pitchFamily="50" charset="-127"/>
                <a:ea typeface="나눔고딕" pitchFamily="50" charset="-127"/>
              </a:rPr>
              <a:t>Daegu</a:t>
            </a:r>
            <a:r>
              <a:rPr lang="en-US" altLang="ko-KR" sz="2400" b="1" dirty="0" smtClean="0">
                <a:latin typeface="나눔고딕" pitchFamily="50" charset="-127"/>
                <a:ea typeface="나눔고딕" pitchFamily="50" charset="-127"/>
              </a:rPr>
              <a:t> University Job Coaching Program</a:t>
            </a:r>
            <a:endParaRPr lang="ko-KR" altLang="en-US" sz="24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48518" y="1808130"/>
            <a:ext cx="3869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 smtClean="0">
                <a:latin typeface="나눔고딕" pitchFamily="50" charset="-127"/>
                <a:ea typeface="나눔고딕" pitchFamily="50" charset="-127"/>
              </a:rPr>
              <a:t>프로그램 운영 계획 안내</a:t>
            </a:r>
            <a:endParaRPr lang="ko-KR" altLang="en-US" sz="28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0998" y="4989720"/>
            <a:ext cx="37850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latin typeface="나눔고딕" pitchFamily="50" charset="-127"/>
                <a:ea typeface="나눔고딕" pitchFamily="50" charset="-127"/>
              </a:rPr>
              <a:t>일시 </a:t>
            </a:r>
            <a:r>
              <a:rPr lang="en-US" altLang="ko-KR" b="1" dirty="0" smtClean="0">
                <a:latin typeface="나눔고딕" pitchFamily="50" charset="-127"/>
                <a:ea typeface="나눔고딕" pitchFamily="50" charset="-127"/>
              </a:rPr>
              <a:t>: 2014</a:t>
            </a:r>
            <a:r>
              <a:rPr lang="ko-KR" altLang="en-US" b="1" dirty="0" smtClean="0">
                <a:latin typeface="나눔고딕" pitchFamily="50" charset="-127"/>
                <a:ea typeface="나눔고딕" pitchFamily="50" charset="-127"/>
              </a:rPr>
              <a:t>년 </a:t>
            </a:r>
            <a:r>
              <a:rPr lang="en-US" altLang="ko-KR" b="1" dirty="0" smtClean="0">
                <a:latin typeface="나눔고딕" pitchFamily="50" charset="-127"/>
                <a:ea typeface="나눔고딕" pitchFamily="50" charset="-127"/>
              </a:rPr>
              <a:t>10</a:t>
            </a:r>
            <a:r>
              <a:rPr lang="ko-KR" altLang="en-US" b="1" dirty="0" smtClean="0">
                <a:latin typeface="나눔고딕" pitchFamily="50" charset="-127"/>
                <a:ea typeface="나눔고딕" pitchFamily="50" charset="-127"/>
              </a:rPr>
              <a:t>월 </a:t>
            </a:r>
            <a:r>
              <a:rPr lang="en-US" altLang="ko-KR" b="1" dirty="0" smtClean="0">
                <a:latin typeface="나눔고딕" pitchFamily="50" charset="-127"/>
                <a:ea typeface="나눔고딕" pitchFamily="50" charset="-127"/>
              </a:rPr>
              <a:t>17</a:t>
            </a:r>
            <a:r>
              <a:rPr lang="ko-KR" altLang="en-US" b="1" dirty="0" smtClean="0">
                <a:latin typeface="나눔고딕" pitchFamily="50" charset="-127"/>
                <a:ea typeface="나눔고딕" pitchFamily="50" charset="-127"/>
              </a:rPr>
              <a:t>일</a:t>
            </a:r>
            <a:r>
              <a:rPr lang="en-US" altLang="ko-KR" b="1" dirty="0" smtClean="0"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b="1" dirty="0" smtClean="0">
                <a:latin typeface="나눔고딕" pitchFamily="50" charset="-127"/>
                <a:ea typeface="나눔고딕" pitchFamily="50" charset="-127"/>
              </a:rPr>
              <a:t>금</a:t>
            </a:r>
            <a:r>
              <a:rPr lang="en-US" altLang="ko-KR" b="1" dirty="0" smtClean="0">
                <a:latin typeface="나눔고딕" pitchFamily="50" charset="-127"/>
                <a:ea typeface="나눔고딕" pitchFamily="50" charset="-127"/>
              </a:rPr>
              <a:t>) 13:00</a:t>
            </a:r>
          </a:p>
          <a:p>
            <a:endParaRPr lang="en-US" altLang="ko-KR" b="1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b="1" dirty="0" smtClean="0">
                <a:latin typeface="나눔고딕" pitchFamily="50" charset="-127"/>
                <a:ea typeface="나눔고딕" pitchFamily="50" charset="-127"/>
              </a:rPr>
              <a:t>장소 </a:t>
            </a:r>
            <a:r>
              <a:rPr lang="en-US" altLang="ko-KR" b="1" dirty="0" smtClean="0">
                <a:latin typeface="나눔고딕" pitchFamily="50" charset="-127"/>
                <a:ea typeface="나눔고딕" pitchFamily="50" charset="-127"/>
              </a:rPr>
              <a:t>: </a:t>
            </a:r>
            <a:r>
              <a:rPr lang="ko-KR" altLang="en-US" b="1" dirty="0" smtClean="0">
                <a:latin typeface="나눔고딕" pitchFamily="50" charset="-127"/>
                <a:ea typeface="나눔고딕" pitchFamily="50" charset="-127"/>
              </a:rPr>
              <a:t>본관 </a:t>
            </a:r>
            <a:r>
              <a:rPr lang="en-US" altLang="ko-KR" b="1" dirty="0" smtClean="0">
                <a:latin typeface="나눔고딕" pitchFamily="50" charset="-127"/>
                <a:ea typeface="나눔고딕" pitchFamily="50" charset="-127"/>
              </a:rPr>
              <a:t>9</a:t>
            </a:r>
            <a:r>
              <a:rPr lang="ko-KR" altLang="en-US" b="1" dirty="0" smtClean="0">
                <a:latin typeface="나눔고딕" pitchFamily="50" charset="-127"/>
                <a:ea typeface="나눔고딕" pitchFamily="50" charset="-127"/>
              </a:rPr>
              <a:t>층 </a:t>
            </a:r>
            <a:r>
              <a:rPr lang="ko-KR" altLang="en-US" b="1" dirty="0" err="1" smtClean="0">
                <a:latin typeface="나눔고딕" pitchFamily="50" charset="-127"/>
                <a:ea typeface="나눔고딕" pitchFamily="50" charset="-127"/>
              </a:rPr>
              <a:t>이미지메이킹</a:t>
            </a:r>
            <a:r>
              <a:rPr lang="ko-KR" altLang="en-US" b="1" dirty="0" smtClean="0">
                <a:latin typeface="나눔고딕" pitchFamily="50" charset="-127"/>
                <a:ea typeface="나눔고딕" pitchFamily="50" charset="-127"/>
              </a:rPr>
              <a:t> 교육장</a:t>
            </a:r>
            <a:endParaRPr lang="en-US" altLang="ko-KR" b="1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2356" y="6278874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latin typeface="나눔고딕" pitchFamily="50" charset="-127"/>
                <a:ea typeface="나눔고딕" pitchFamily="50" charset="-127"/>
              </a:rPr>
              <a:t>운영 </a:t>
            </a:r>
            <a:r>
              <a:rPr lang="en-US" altLang="ko-KR" b="1" dirty="0" smtClean="0">
                <a:latin typeface="나눔고딕" pitchFamily="50" charset="-127"/>
                <a:ea typeface="나눔고딕" pitchFamily="50" charset="-127"/>
              </a:rPr>
              <a:t>: </a:t>
            </a:r>
            <a:r>
              <a:rPr lang="ko-KR" altLang="en-US" b="1" dirty="0" smtClean="0">
                <a:latin typeface="나눔고딕" pitchFamily="50" charset="-127"/>
                <a:ea typeface="나눔고딕" pitchFamily="50" charset="-127"/>
              </a:rPr>
              <a:t>㈜</a:t>
            </a:r>
            <a:r>
              <a:rPr lang="ko-KR" altLang="en-US" b="1" dirty="0" err="1" smtClean="0">
                <a:latin typeface="나눔고딕" pitchFamily="50" charset="-127"/>
                <a:ea typeface="나눔고딕" pitchFamily="50" charset="-127"/>
              </a:rPr>
              <a:t>링크스타트</a:t>
            </a:r>
            <a:endParaRPr lang="en-US" altLang="ko-KR" b="1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9672" y="3009146"/>
            <a:ext cx="561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 smtClean="0">
                <a:latin typeface="나눔손글씨 펜" pitchFamily="66" charset="-127"/>
                <a:ea typeface="나눔손글씨 펜" pitchFamily="66" charset="-127"/>
              </a:rPr>
              <a:t>“</a:t>
            </a:r>
            <a:r>
              <a:rPr lang="ko-KR" altLang="en-US" sz="5400" b="1" dirty="0" smtClean="0">
                <a:latin typeface="나눔손글씨 펜" pitchFamily="66" charset="-127"/>
                <a:ea typeface="나눔손글씨 펜" pitchFamily="66" charset="-127"/>
              </a:rPr>
              <a:t>학생이 행복한 취업</a:t>
            </a:r>
            <a:r>
              <a:rPr lang="en-US" altLang="ko-KR" sz="5400" b="1" dirty="0" smtClean="0">
                <a:latin typeface="나눔손글씨 펜" pitchFamily="66" charset="-127"/>
                <a:ea typeface="나눔손글씨 펜" pitchFamily="66" charset="-127"/>
              </a:rPr>
              <a:t>”</a:t>
            </a:r>
            <a:endParaRPr lang="ko-KR" altLang="en-US" sz="5400" b="1" dirty="0"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62" y="6354872"/>
            <a:ext cx="1861740" cy="286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C:\Users\학래\AppData\Local\Temp\_AZTMP3_\symbol_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1" y="178852"/>
            <a:ext cx="1891766" cy="480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04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 bwMode="auto">
          <a:xfrm>
            <a:off x="29980" y="130938"/>
            <a:ext cx="908404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 bwMode="auto">
          <a:xfrm>
            <a:off x="29980" y="764704"/>
            <a:ext cx="9084040" cy="0"/>
          </a:xfrm>
          <a:prstGeom prst="line">
            <a:avLst/>
          </a:prstGeom>
          <a:ln w="25400">
            <a:solidFill>
              <a:srgbClr val="2C2A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 bwMode="auto">
          <a:xfrm>
            <a:off x="174843" y="224700"/>
            <a:ext cx="2995032" cy="438572"/>
          </a:xfrm>
          <a:prstGeom prst="rect">
            <a:avLst/>
          </a:prstGeom>
          <a:noFill/>
        </p:spPr>
        <p:txBody>
          <a:bodyPr wrap="none" lIns="68571" tIns="34285" rIns="68571" bIns="34285">
            <a:spAutoFit/>
          </a:bodyPr>
          <a:lstStyle>
            <a:defPPr>
              <a:defRPr lang="ko-KR"/>
            </a:defPPr>
            <a:lvl1pPr>
              <a:defRPr sz="1600">
                <a:ln>
                  <a:solidFill>
                    <a:srgbClr val="2C2A25">
                      <a:alpha val="0"/>
                    </a:srgbClr>
                  </a:solidFill>
                </a:ln>
                <a:latin typeface="한컴 윤고딕 240" pitchFamily="18" charset="-127"/>
                <a:ea typeface="한컴 윤고딕 240" pitchFamily="18" charset="-127"/>
              </a:defRPr>
            </a:lvl1pPr>
          </a:lstStyle>
          <a:p>
            <a:pPr defTabSz="816377">
              <a:defRPr/>
            </a:pPr>
            <a:r>
              <a:rPr lang="ko-KR" altLang="en-US" sz="2400" dirty="0" smtClean="0">
                <a:latin typeface="나눔고딕 ExtraBold" pitchFamily="50" charset="-127"/>
                <a:ea typeface="나눔고딕 ExtraBold" pitchFamily="50" charset="-127"/>
              </a:rPr>
              <a:t>집중 컨설팅 기간 운영</a:t>
            </a:r>
            <a:endParaRPr lang="ko-KR" altLang="en-US" sz="2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9336" y="1132470"/>
            <a:ext cx="3668648" cy="496330"/>
          </a:xfrm>
          <a:prstGeom prst="rect">
            <a:avLst/>
          </a:prstGeom>
          <a:noFill/>
        </p:spPr>
        <p:txBody>
          <a:bodyPr lIns="68571" tIns="34285" rIns="68571" bIns="34285" anchor="ctr"/>
          <a:lstStyle/>
          <a:p>
            <a:pPr>
              <a:defRPr/>
            </a:pPr>
            <a:r>
              <a:rPr lang="ko-KR" altLang="en-US" sz="2000" b="1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집중 컨설팅 기간 운영</a:t>
            </a:r>
            <a:endParaRPr lang="ko-KR" altLang="en-US" sz="2000" b="1" dirty="0">
              <a:ln>
                <a:solidFill>
                  <a:schemeClr val="bg1">
                    <a:alpha val="5000"/>
                  </a:scheme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88151" y="1228249"/>
            <a:ext cx="157412" cy="32854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anchor="ctr"/>
          <a:lstStyle/>
          <a:p>
            <a:pPr algn="ctr">
              <a:defRPr/>
            </a:pPr>
            <a:endParaRPr lang="ko-KR" altLang="en-US" sz="21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/>
          <p:cNvSpPr/>
          <p:nvPr/>
        </p:nvSpPr>
        <p:spPr bwMode="auto">
          <a:xfrm>
            <a:off x="541170" y="2420888"/>
            <a:ext cx="79583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6377">
              <a:lnSpc>
                <a:spcPct val="120000"/>
              </a:lnSpc>
              <a:spcAft>
                <a:spcPts val="225"/>
              </a:spcAft>
              <a:defRPr/>
            </a:pPr>
            <a:r>
              <a:rPr lang="ko-KR" altLang="en-US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중간고사 기간에 사전 예약을 한 학생에게 문화 상품권 증정</a:t>
            </a:r>
            <a:r>
              <a:rPr lang="en-US" altLang="ko-KR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선착순 </a:t>
            </a:r>
            <a:r>
              <a:rPr lang="en-US" altLang="ko-KR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500</a:t>
            </a:r>
            <a:r>
              <a:rPr lang="ko-KR" altLang="en-US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명</a:t>
            </a:r>
            <a:r>
              <a:rPr lang="en-US" altLang="ko-KR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1777047"/>
            <a:ext cx="1724432" cy="496330"/>
          </a:xfrm>
          <a:prstGeom prst="rect">
            <a:avLst/>
          </a:prstGeom>
          <a:noFill/>
        </p:spPr>
        <p:txBody>
          <a:bodyPr lIns="68571" tIns="34285" rIns="68571" bIns="34285" anchor="ctr"/>
          <a:lstStyle/>
          <a:p>
            <a:pPr>
              <a:defRPr/>
            </a:pPr>
            <a:r>
              <a:rPr lang="en-US" altLang="ko-KR" sz="2000" b="1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Promotion 1.</a:t>
            </a:r>
            <a:endParaRPr lang="ko-KR" altLang="en-US" sz="2000" b="1" dirty="0">
              <a:ln>
                <a:solidFill>
                  <a:schemeClr val="bg1">
                    <a:alpha val="5000"/>
                  </a:scheme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544" y="3141152"/>
            <a:ext cx="1724432" cy="496330"/>
          </a:xfrm>
          <a:prstGeom prst="rect">
            <a:avLst/>
          </a:prstGeom>
          <a:noFill/>
        </p:spPr>
        <p:txBody>
          <a:bodyPr lIns="68571" tIns="34285" rIns="68571" bIns="34285" anchor="ctr"/>
          <a:lstStyle/>
          <a:p>
            <a:pPr>
              <a:defRPr/>
            </a:pPr>
            <a:r>
              <a:rPr lang="en-US" altLang="ko-KR" sz="2000" b="1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Promotion 2.</a:t>
            </a:r>
            <a:endParaRPr lang="ko-KR" altLang="en-US" sz="2000" b="1" dirty="0">
              <a:ln>
                <a:solidFill>
                  <a:schemeClr val="bg1">
                    <a:alpha val="5000"/>
                  </a:scheme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0" t="14391" r="37189" b="9813"/>
          <a:stretch/>
        </p:blipFill>
        <p:spPr bwMode="auto">
          <a:xfrm>
            <a:off x="6572500" y="3081192"/>
            <a:ext cx="2103956" cy="368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직사각형 14"/>
          <p:cNvSpPr/>
          <p:nvPr/>
        </p:nvSpPr>
        <p:spPr bwMode="auto">
          <a:xfrm>
            <a:off x="544112" y="3964875"/>
            <a:ext cx="5942124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6377">
              <a:lnSpc>
                <a:spcPct val="120000"/>
              </a:lnSpc>
              <a:spcAft>
                <a:spcPts val="225"/>
              </a:spcAft>
              <a:defRPr/>
            </a:pPr>
            <a:r>
              <a:rPr lang="ko-KR" altLang="en-US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집중 컨설팅 기간에 한번이라도 상담을 받은 학생들 중</a:t>
            </a:r>
            <a:endParaRPr lang="en-US" altLang="ko-KR" sz="2000" b="1" spc="-75" dirty="0" smtClean="0">
              <a:ln>
                <a:solidFill>
                  <a:srgbClr val="D91962">
                    <a:alpha val="0"/>
                  </a:srgb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defTabSz="816377">
              <a:lnSpc>
                <a:spcPct val="120000"/>
              </a:lnSpc>
              <a:spcAft>
                <a:spcPts val="225"/>
              </a:spcAft>
              <a:defRPr/>
            </a:pPr>
            <a:endParaRPr lang="en-US" altLang="ko-KR" sz="2000" b="1" spc="-75" dirty="0" smtClean="0">
              <a:ln>
                <a:solidFill>
                  <a:srgbClr val="D91962">
                    <a:alpha val="0"/>
                  </a:srgb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defTabSz="816377">
              <a:lnSpc>
                <a:spcPct val="120000"/>
              </a:lnSpc>
              <a:spcAft>
                <a:spcPts val="225"/>
              </a:spcAft>
              <a:defRPr/>
            </a:pPr>
            <a:r>
              <a:rPr lang="ko-KR" altLang="en-US" sz="2000" b="1" spc="-75" dirty="0" err="1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응모권</a:t>
            </a:r>
            <a:r>
              <a:rPr lang="ko-KR" altLang="en-US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 추첨을 통해 경품 증정</a:t>
            </a:r>
            <a:endParaRPr lang="en-US" altLang="ko-KR" sz="2000" b="1" spc="-75" dirty="0" smtClean="0">
              <a:ln>
                <a:solidFill>
                  <a:srgbClr val="D91962">
                    <a:alpha val="0"/>
                  </a:srgb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7381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 bwMode="auto">
          <a:xfrm>
            <a:off x="29980" y="130938"/>
            <a:ext cx="908404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 bwMode="auto">
          <a:xfrm>
            <a:off x="29980" y="764704"/>
            <a:ext cx="9084040" cy="0"/>
          </a:xfrm>
          <a:prstGeom prst="line">
            <a:avLst/>
          </a:prstGeom>
          <a:ln w="25400">
            <a:solidFill>
              <a:srgbClr val="2C2A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 bwMode="auto">
          <a:xfrm>
            <a:off x="174843" y="224700"/>
            <a:ext cx="2995032" cy="438572"/>
          </a:xfrm>
          <a:prstGeom prst="rect">
            <a:avLst/>
          </a:prstGeom>
          <a:noFill/>
        </p:spPr>
        <p:txBody>
          <a:bodyPr wrap="none" lIns="68571" tIns="34285" rIns="68571" bIns="34285">
            <a:spAutoFit/>
          </a:bodyPr>
          <a:lstStyle>
            <a:defPPr>
              <a:defRPr lang="ko-KR"/>
            </a:defPPr>
            <a:lvl1pPr>
              <a:defRPr sz="1600">
                <a:ln>
                  <a:solidFill>
                    <a:srgbClr val="2C2A25">
                      <a:alpha val="0"/>
                    </a:srgbClr>
                  </a:solidFill>
                </a:ln>
                <a:latin typeface="한컴 윤고딕 240" pitchFamily="18" charset="-127"/>
                <a:ea typeface="한컴 윤고딕 240" pitchFamily="18" charset="-127"/>
              </a:defRPr>
            </a:lvl1pPr>
          </a:lstStyle>
          <a:p>
            <a:pPr defTabSz="816377">
              <a:defRPr/>
            </a:pPr>
            <a:r>
              <a:rPr lang="ko-KR" altLang="en-US" sz="2400" dirty="0" smtClean="0">
                <a:latin typeface="나눔고딕 ExtraBold" pitchFamily="50" charset="-127"/>
                <a:ea typeface="나눔고딕 ExtraBold" pitchFamily="50" charset="-127"/>
              </a:rPr>
              <a:t>집중 컨설팅 기간 운영</a:t>
            </a:r>
            <a:endParaRPr lang="ko-KR" altLang="en-US" sz="2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9336" y="1132470"/>
            <a:ext cx="3668648" cy="496330"/>
          </a:xfrm>
          <a:prstGeom prst="rect">
            <a:avLst/>
          </a:prstGeom>
          <a:noFill/>
        </p:spPr>
        <p:txBody>
          <a:bodyPr lIns="68571" tIns="34285" rIns="68571" bIns="34285" anchor="ctr"/>
          <a:lstStyle/>
          <a:p>
            <a:pPr>
              <a:defRPr/>
            </a:pPr>
            <a:r>
              <a:rPr lang="ko-KR" altLang="en-US" sz="2000" b="1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집중 컨설팅 기간 운영</a:t>
            </a:r>
            <a:endParaRPr lang="ko-KR" altLang="en-US" sz="2000" b="1" dirty="0">
              <a:ln>
                <a:solidFill>
                  <a:schemeClr val="bg1">
                    <a:alpha val="5000"/>
                  </a:scheme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88151" y="1228249"/>
            <a:ext cx="157412" cy="32854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anchor="ctr"/>
          <a:lstStyle/>
          <a:p>
            <a:pPr algn="ctr">
              <a:defRPr/>
            </a:pPr>
            <a:endParaRPr lang="ko-KR" altLang="en-US" sz="21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777047"/>
            <a:ext cx="6768752" cy="496330"/>
          </a:xfrm>
          <a:prstGeom prst="rect">
            <a:avLst/>
          </a:prstGeom>
          <a:noFill/>
        </p:spPr>
        <p:txBody>
          <a:bodyPr lIns="68571" tIns="34285" rIns="68571" bIns="34285" anchor="ctr"/>
          <a:lstStyle/>
          <a:p>
            <a:pPr>
              <a:defRPr/>
            </a:pPr>
            <a:r>
              <a:rPr lang="en-US" altLang="ko-KR" sz="2000" b="1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Promotion 2.   </a:t>
            </a:r>
            <a:r>
              <a:rPr lang="en-US" altLang="ko-KR" sz="1400" b="1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 b="1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경품 추첨 </a:t>
            </a:r>
            <a:r>
              <a:rPr lang="en-US" altLang="ko-KR" sz="1400" b="1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: 2014</a:t>
            </a:r>
            <a:r>
              <a:rPr lang="ko-KR" altLang="en-US" sz="1400" b="1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년 </a:t>
            </a:r>
            <a:r>
              <a:rPr lang="en-US" altLang="ko-KR" sz="1400" b="1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11</a:t>
            </a:r>
            <a:r>
              <a:rPr lang="ko-KR" altLang="en-US" sz="1400" b="1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월 </a:t>
            </a:r>
            <a:r>
              <a:rPr lang="en-US" altLang="ko-KR" sz="1400" b="1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17</a:t>
            </a:r>
            <a:r>
              <a:rPr lang="ko-KR" altLang="en-US" sz="1400" b="1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일 월요일</a:t>
            </a:r>
            <a:r>
              <a:rPr lang="en-US" altLang="ko-KR" sz="1400" b="1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2000" b="1" dirty="0">
              <a:ln>
                <a:solidFill>
                  <a:schemeClr val="bg1">
                    <a:alpha val="5000"/>
                  </a:scheme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140551368" descr="EMB000014dc4bf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63" y="2229941"/>
            <a:ext cx="2297113" cy="195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5" name="_x140550328" descr="EMB000014dc4b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881" y="2564904"/>
            <a:ext cx="2255838" cy="150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7" name="_x140550648" descr="EMB000014dc4c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564904"/>
            <a:ext cx="1917700" cy="128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304800" y="304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85" name="_x40944312" descr="EMB000014dc4c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7" b="182"/>
          <a:stretch>
            <a:fillRect/>
          </a:stretch>
        </p:blipFill>
        <p:spPr bwMode="auto">
          <a:xfrm>
            <a:off x="5444331" y="4892448"/>
            <a:ext cx="112077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609600" y="609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762000" y="762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93" name="Picture 2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8" t="63609" r="57666" b="25563"/>
          <a:stretch/>
        </p:blipFill>
        <p:spPr bwMode="auto">
          <a:xfrm>
            <a:off x="1793090" y="5007429"/>
            <a:ext cx="2291523" cy="1008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125744" y="4293096"/>
            <a:ext cx="12715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b="1" dirty="0" smtClean="0">
                <a:latin typeface="나눔고딕" pitchFamily="50" charset="-127"/>
                <a:ea typeface="나눔고딕" pitchFamily="50" charset="-127"/>
              </a:rPr>
              <a:t>1</a:t>
            </a:r>
            <a:r>
              <a:rPr lang="ko-KR" altLang="en-US" sz="1200" b="1" dirty="0" smtClean="0">
                <a:latin typeface="나눔고딕" pitchFamily="50" charset="-127"/>
                <a:ea typeface="나눔고딕" pitchFamily="50" charset="-127"/>
              </a:rPr>
              <a:t>등 </a:t>
            </a:r>
            <a:r>
              <a:rPr lang="en-US" altLang="ko-KR" sz="1200" b="1" dirty="0" smtClean="0">
                <a:latin typeface="나눔고딕" pitchFamily="50" charset="-127"/>
                <a:ea typeface="나눔고딕" pitchFamily="50" charset="-127"/>
              </a:rPr>
              <a:t>1</a:t>
            </a:r>
            <a:r>
              <a:rPr lang="ko-KR" altLang="en-US" sz="1200" b="1" dirty="0" smtClean="0">
                <a:latin typeface="나눔고딕" pitchFamily="50" charset="-127"/>
                <a:ea typeface="나눔고딕" pitchFamily="50" charset="-127"/>
              </a:rPr>
              <a:t>명 </a:t>
            </a:r>
            <a:r>
              <a:rPr lang="ko-KR" altLang="en-US" sz="1200" b="1" dirty="0" err="1" smtClean="0">
                <a:latin typeface="나눔고딕" pitchFamily="50" charset="-127"/>
                <a:ea typeface="나눔고딕" pitchFamily="50" charset="-127"/>
              </a:rPr>
              <a:t>아이폰</a:t>
            </a:r>
            <a:r>
              <a:rPr lang="en-US" altLang="ko-KR" sz="1200" b="1" dirty="0" smtClean="0">
                <a:latin typeface="나눔고딕" pitchFamily="50" charset="-127"/>
                <a:ea typeface="나눔고딕" pitchFamily="50" charset="-127"/>
              </a:rPr>
              <a:t>6</a:t>
            </a:r>
            <a:endParaRPr lang="ko-KR" altLang="en-US" sz="12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24567" y="4293096"/>
            <a:ext cx="17988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b="1" dirty="0">
                <a:latin typeface="나눔고딕" pitchFamily="50" charset="-127"/>
                <a:ea typeface="나눔고딕" pitchFamily="50" charset="-127"/>
              </a:rPr>
              <a:t>2</a:t>
            </a:r>
            <a:r>
              <a:rPr lang="ko-KR" altLang="en-US" sz="1200" b="1" dirty="0" smtClean="0">
                <a:latin typeface="나눔고딕" pitchFamily="50" charset="-127"/>
                <a:ea typeface="나눔고딕" pitchFamily="50" charset="-127"/>
              </a:rPr>
              <a:t>등 </a:t>
            </a:r>
            <a:r>
              <a:rPr lang="en-US" altLang="ko-KR" sz="1200" b="1" dirty="0" smtClean="0">
                <a:latin typeface="나눔고딕" pitchFamily="50" charset="-127"/>
                <a:ea typeface="나눔고딕" pitchFamily="50" charset="-127"/>
              </a:rPr>
              <a:t>2</a:t>
            </a:r>
            <a:r>
              <a:rPr lang="ko-KR" altLang="en-US" sz="1200" b="1" dirty="0" smtClean="0">
                <a:latin typeface="나눔고딕" pitchFamily="50" charset="-127"/>
                <a:ea typeface="나눔고딕" pitchFamily="50" charset="-127"/>
              </a:rPr>
              <a:t>명 </a:t>
            </a:r>
            <a:r>
              <a:rPr lang="ko-KR" altLang="en-US" sz="1200" b="1" dirty="0" err="1" smtClean="0">
                <a:latin typeface="나눔고딕" pitchFamily="50" charset="-127"/>
                <a:ea typeface="나눔고딕" pitchFamily="50" charset="-127"/>
              </a:rPr>
              <a:t>닥터드레</a:t>
            </a:r>
            <a:r>
              <a:rPr lang="ko-KR" altLang="en-US" sz="1200" b="1" dirty="0" smtClean="0">
                <a:latin typeface="나눔고딕" pitchFamily="50" charset="-127"/>
                <a:ea typeface="나눔고딕" pitchFamily="50" charset="-127"/>
              </a:rPr>
              <a:t> 헤드폰</a:t>
            </a:r>
            <a:endParaRPr lang="ko-KR" altLang="en-US" sz="12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87083" y="4293096"/>
            <a:ext cx="17988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b="1" dirty="0" smtClean="0">
                <a:latin typeface="나눔고딕" pitchFamily="50" charset="-127"/>
                <a:ea typeface="나눔고딕" pitchFamily="50" charset="-127"/>
              </a:rPr>
              <a:t>3</a:t>
            </a:r>
            <a:r>
              <a:rPr lang="ko-KR" altLang="en-US" sz="1200" b="1" dirty="0" smtClean="0">
                <a:latin typeface="나눔고딕" pitchFamily="50" charset="-127"/>
                <a:ea typeface="나눔고딕" pitchFamily="50" charset="-127"/>
              </a:rPr>
              <a:t>등 </a:t>
            </a:r>
            <a:r>
              <a:rPr lang="en-US" altLang="ko-KR" sz="1200" b="1" dirty="0" smtClean="0">
                <a:latin typeface="나눔고딕" pitchFamily="50" charset="-127"/>
                <a:ea typeface="나눔고딕" pitchFamily="50" charset="-127"/>
              </a:rPr>
              <a:t>2</a:t>
            </a:r>
            <a:r>
              <a:rPr lang="ko-KR" altLang="en-US" sz="1200" b="1" dirty="0" smtClean="0">
                <a:latin typeface="나눔고딕" pitchFamily="50" charset="-127"/>
                <a:ea typeface="나눔고딕" pitchFamily="50" charset="-127"/>
              </a:rPr>
              <a:t>명 </a:t>
            </a:r>
            <a:r>
              <a:rPr lang="ko-KR" altLang="en-US" sz="1200" b="1" dirty="0" err="1" smtClean="0">
                <a:latin typeface="나눔고딕" pitchFamily="50" charset="-127"/>
                <a:ea typeface="나눔고딕" pitchFamily="50" charset="-127"/>
              </a:rPr>
              <a:t>아이리버</a:t>
            </a:r>
            <a:r>
              <a:rPr lang="ko-KR" altLang="en-US" sz="1200" b="1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 b="1" dirty="0" err="1" smtClean="0">
                <a:latin typeface="나눔고딕" pitchFamily="50" charset="-127"/>
                <a:ea typeface="나눔고딕" pitchFamily="50" charset="-127"/>
              </a:rPr>
              <a:t>손난로</a:t>
            </a:r>
            <a:endParaRPr lang="ko-KR" altLang="en-US" sz="12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07704" y="6237312"/>
            <a:ext cx="20874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b="1" dirty="0">
                <a:latin typeface="나눔고딕" pitchFamily="50" charset="-127"/>
                <a:ea typeface="나눔고딕" pitchFamily="50" charset="-127"/>
              </a:rPr>
              <a:t>4</a:t>
            </a:r>
            <a:r>
              <a:rPr lang="ko-KR" altLang="en-US" sz="1200" b="1" dirty="0" smtClean="0">
                <a:latin typeface="나눔고딕" pitchFamily="50" charset="-127"/>
                <a:ea typeface="나눔고딕" pitchFamily="50" charset="-127"/>
              </a:rPr>
              <a:t>등 </a:t>
            </a:r>
            <a:r>
              <a:rPr lang="en-US" altLang="ko-KR" sz="1200" b="1" dirty="0">
                <a:latin typeface="나눔고딕" pitchFamily="50" charset="-127"/>
                <a:ea typeface="나눔고딕" pitchFamily="50" charset="-127"/>
              </a:rPr>
              <a:t>3</a:t>
            </a:r>
            <a:r>
              <a:rPr lang="ko-KR" altLang="en-US" sz="1200" b="1" dirty="0" smtClean="0">
                <a:latin typeface="나눔고딕" pitchFamily="50" charset="-127"/>
                <a:ea typeface="나눔고딕" pitchFamily="50" charset="-127"/>
              </a:rPr>
              <a:t>명 </a:t>
            </a:r>
            <a:r>
              <a:rPr lang="ko-KR" altLang="en-US" sz="1200" b="1" dirty="0" err="1" smtClean="0">
                <a:latin typeface="나눔고딕" pitchFamily="50" charset="-127"/>
                <a:ea typeface="나눔고딕" pitchFamily="50" charset="-127"/>
              </a:rPr>
              <a:t>에버랜드</a:t>
            </a:r>
            <a:r>
              <a:rPr lang="ko-KR" altLang="en-US" sz="1200" b="1" dirty="0" smtClean="0">
                <a:latin typeface="나눔고딕" pitchFamily="50" charset="-127"/>
                <a:ea typeface="나눔고딕" pitchFamily="50" charset="-127"/>
              </a:rPr>
              <a:t> 자유이용권</a:t>
            </a:r>
            <a:endParaRPr lang="ko-KR" altLang="en-US" sz="12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98814" y="6367938"/>
            <a:ext cx="19431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b="1" dirty="0" smtClean="0">
                <a:latin typeface="나눔고딕" pitchFamily="50" charset="-127"/>
                <a:ea typeface="나눔고딕" pitchFamily="50" charset="-127"/>
              </a:rPr>
              <a:t>5</a:t>
            </a:r>
            <a:r>
              <a:rPr lang="ko-KR" altLang="en-US" sz="1200" b="1" dirty="0" smtClean="0">
                <a:latin typeface="나눔고딕" pitchFamily="50" charset="-127"/>
                <a:ea typeface="나눔고딕" pitchFamily="50" charset="-127"/>
              </a:rPr>
              <a:t>등 </a:t>
            </a:r>
            <a:r>
              <a:rPr lang="en-US" altLang="ko-KR" sz="1200" b="1" dirty="0">
                <a:latin typeface="나눔고딕" pitchFamily="50" charset="-127"/>
                <a:ea typeface="나눔고딕" pitchFamily="50" charset="-127"/>
              </a:rPr>
              <a:t>3</a:t>
            </a:r>
            <a:r>
              <a:rPr lang="ko-KR" altLang="en-US" sz="1200" b="1" dirty="0" smtClean="0">
                <a:latin typeface="나눔고딕" pitchFamily="50" charset="-127"/>
                <a:ea typeface="나눔고딕" pitchFamily="50" charset="-127"/>
              </a:rPr>
              <a:t>명 직무분석 가이드북</a:t>
            </a:r>
            <a:endParaRPr lang="ko-KR" altLang="en-US" sz="1200" b="1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2084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 bwMode="auto">
          <a:xfrm>
            <a:off x="29980" y="130938"/>
            <a:ext cx="908404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 bwMode="auto">
          <a:xfrm>
            <a:off x="29980" y="764704"/>
            <a:ext cx="9084040" cy="0"/>
          </a:xfrm>
          <a:prstGeom prst="line">
            <a:avLst/>
          </a:prstGeom>
          <a:ln w="25400">
            <a:solidFill>
              <a:srgbClr val="2C2A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 bwMode="auto">
          <a:xfrm>
            <a:off x="174843" y="224700"/>
            <a:ext cx="2995032" cy="438572"/>
          </a:xfrm>
          <a:prstGeom prst="rect">
            <a:avLst/>
          </a:prstGeom>
          <a:noFill/>
        </p:spPr>
        <p:txBody>
          <a:bodyPr wrap="none" lIns="68571" tIns="34285" rIns="68571" bIns="34285">
            <a:spAutoFit/>
          </a:bodyPr>
          <a:lstStyle>
            <a:defPPr>
              <a:defRPr lang="ko-KR"/>
            </a:defPPr>
            <a:lvl1pPr>
              <a:defRPr sz="1600">
                <a:ln>
                  <a:solidFill>
                    <a:srgbClr val="2C2A25">
                      <a:alpha val="0"/>
                    </a:srgbClr>
                  </a:solidFill>
                </a:ln>
                <a:latin typeface="한컴 윤고딕 240" pitchFamily="18" charset="-127"/>
                <a:ea typeface="한컴 윤고딕 240" pitchFamily="18" charset="-127"/>
              </a:defRPr>
            </a:lvl1pPr>
          </a:lstStyle>
          <a:p>
            <a:pPr defTabSz="816377">
              <a:defRPr/>
            </a:pPr>
            <a:r>
              <a:rPr lang="ko-KR" altLang="en-US" sz="2400" dirty="0" smtClean="0">
                <a:latin typeface="나눔고딕 ExtraBold" pitchFamily="50" charset="-127"/>
                <a:ea typeface="나눔고딕 ExtraBold" pitchFamily="50" charset="-127"/>
              </a:rPr>
              <a:t>집중 컨설팅 기간 운영</a:t>
            </a:r>
            <a:endParaRPr lang="ko-KR" altLang="en-US" sz="2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9336" y="1132470"/>
            <a:ext cx="3668648" cy="496330"/>
          </a:xfrm>
          <a:prstGeom prst="rect">
            <a:avLst/>
          </a:prstGeom>
          <a:noFill/>
        </p:spPr>
        <p:txBody>
          <a:bodyPr lIns="68571" tIns="34285" rIns="68571" bIns="34285" anchor="ctr"/>
          <a:lstStyle/>
          <a:p>
            <a:pPr>
              <a:defRPr/>
            </a:pPr>
            <a:r>
              <a:rPr lang="ko-KR" altLang="en-US" sz="2000" b="1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집중 컨설팅 기간 운영</a:t>
            </a:r>
            <a:endParaRPr lang="ko-KR" altLang="en-US" sz="2000" b="1" dirty="0">
              <a:ln>
                <a:solidFill>
                  <a:schemeClr val="bg1">
                    <a:alpha val="5000"/>
                  </a:scheme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88151" y="1228249"/>
            <a:ext cx="157412" cy="32854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anchor="ctr"/>
          <a:lstStyle/>
          <a:p>
            <a:pPr algn="ctr">
              <a:defRPr/>
            </a:pPr>
            <a:endParaRPr lang="ko-KR" altLang="en-US" sz="21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/>
          <p:cNvSpPr/>
          <p:nvPr/>
        </p:nvSpPr>
        <p:spPr bwMode="auto">
          <a:xfrm>
            <a:off x="541170" y="2420888"/>
            <a:ext cx="79583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6377">
              <a:lnSpc>
                <a:spcPct val="120000"/>
              </a:lnSpc>
              <a:spcAft>
                <a:spcPts val="225"/>
              </a:spcAft>
              <a:defRPr/>
            </a:pPr>
            <a:r>
              <a:rPr lang="en-US" altLang="ko-KR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lang="ko-KR" altLang="en-US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회 이상 상담에 참여한 학생들 중 단과대별로 </a:t>
            </a:r>
            <a:r>
              <a:rPr lang="en-US" altLang="ko-KR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명을 추첨</a:t>
            </a:r>
            <a:r>
              <a:rPr lang="en-US" altLang="ko-KR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정장 </a:t>
            </a:r>
            <a:r>
              <a:rPr lang="en-US" altLang="ko-KR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벌 증정</a:t>
            </a:r>
            <a:endParaRPr lang="en-US" altLang="ko-KR" sz="2000" b="1" spc="-75" dirty="0" smtClean="0">
              <a:ln>
                <a:solidFill>
                  <a:srgbClr val="D91962">
                    <a:alpha val="0"/>
                  </a:srgb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777047"/>
            <a:ext cx="1724432" cy="496330"/>
          </a:xfrm>
          <a:prstGeom prst="rect">
            <a:avLst/>
          </a:prstGeom>
          <a:noFill/>
        </p:spPr>
        <p:txBody>
          <a:bodyPr lIns="68571" tIns="34285" rIns="68571" bIns="34285" anchor="ctr"/>
          <a:lstStyle/>
          <a:p>
            <a:pPr>
              <a:defRPr/>
            </a:pPr>
            <a:r>
              <a:rPr lang="en-US" altLang="ko-KR" sz="2000" b="1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Promotion 3.</a:t>
            </a:r>
            <a:endParaRPr lang="ko-KR" altLang="en-US" sz="2000" b="1" dirty="0">
              <a:ln>
                <a:solidFill>
                  <a:schemeClr val="bg1">
                    <a:alpha val="5000"/>
                  </a:scheme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7" name="_x186202152" descr="EMB000014dc4c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55" y="3501008"/>
            <a:ext cx="1441450" cy="220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9" name="_x186202232" descr="EMB000014dc4c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5" r="16156" b="11833"/>
          <a:stretch>
            <a:fillRect/>
          </a:stretch>
        </p:blipFill>
        <p:spPr bwMode="auto">
          <a:xfrm>
            <a:off x="2258749" y="3501008"/>
            <a:ext cx="1636713" cy="222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10199" y="6020726"/>
            <a:ext cx="33137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b="1" dirty="0" smtClean="0">
                <a:latin typeface="나눔고딕" pitchFamily="50" charset="-127"/>
                <a:ea typeface="나눔고딕" pitchFamily="50" charset="-127"/>
              </a:rPr>
              <a:t>남 여 학생 모두 </a:t>
            </a:r>
            <a:r>
              <a:rPr lang="en-US" altLang="ko-KR" sz="1200" b="1" dirty="0" smtClean="0">
                <a:latin typeface="나눔고딕" pitchFamily="50" charset="-127"/>
                <a:ea typeface="나눔고딕" pitchFamily="50" charset="-127"/>
              </a:rPr>
              <a:t>30</a:t>
            </a:r>
            <a:r>
              <a:rPr lang="ko-KR" altLang="en-US" sz="1200" b="1" dirty="0" smtClean="0">
                <a:latin typeface="나눔고딕" pitchFamily="50" charset="-127"/>
                <a:ea typeface="나눔고딕" pitchFamily="50" charset="-127"/>
              </a:rPr>
              <a:t>만원 상당의 정장 상품권 증정</a:t>
            </a:r>
            <a:endParaRPr lang="ko-KR" altLang="en-US" sz="1200" b="1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4101" name="Picture 5" descr="C:\Users\TOSHIBA\Desktop\쿠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8514"/>
            <a:ext cx="3688320" cy="207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601738" y="6020726"/>
            <a:ext cx="17251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b="1" dirty="0" smtClean="0">
                <a:latin typeface="나눔고딕" pitchFamily="50" charset="-127"/>
                <a:ea typeface="나눔고딕" pitchFamily="50" charset="-127"/>
              </a:rPr>
              <a:t>&lt; </a:t>
            </a:r>
            <a:r>
              <a:rPr lang="ko-KR" altLang="en-US" sz="1200" b="1" dirty="0" err="1" smtClean="0">
                <a:latin typeface="나눔고딕" pitchFamily="50" charset="-127"/>
                <a:ea typeface="나눔고딕" pitchFamily="50" charset="-127"/>
              </a:rPr>
              <a:t>잡</a:t>
            </a:r>
            <a:r>
              <a:rPr lang="ko-KR" altLang="en-US" sz="1200" b="1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 b="1" dirty="0" err="1" smtClean="0">
                <a:latin typeface="나눔고딕" pitchFamily="50" charset="-127"/>
                <a:ea typeface="나눔고딕" pitchFamily="50" charset="-127"/>
              </a:rPr>
              <a:t>코칭</a:t>
            </a:r>
            <a:r>
              <a:rPr lang="ko-KR" altLang="en-US" sz="1200" b="1" dirty="0" smtClean="0">
                <a:latin typeface="나눔고딕" pitchFamily="50" charset="-127"/>
                <a:ea typeface="나눔고딕" pitchFamily="50" charset="-127"/>
              </a:rPr>
              <a:t> 컨설팅 쿠폰 </a:t>
            </a:r>
            <a:r>
              <a:rPr lang="en-US" altLang="ko-KR" sz="1200" b="1" dirty="0" smtClean="0">
                <a:latin typeface="나눔고딕" pitchFamily="50" charset="-127"/>
                <a:ea typeface="나눔고딕" pitchFamily="50" charset="-127"/>
              </a:rPr>
              <a:t>&gt;</a:t>
            </a:r>
            <a:endParaRPr lang="ko-KR" altLang="en-US" sz="1200" b="1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7592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 bwMode="auto">
          <a:xfrm>
            <a:off x="29980" y="130938"/>
            <a:ext cx="908404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 bwMode="auto">
          <a:xfrm>
            <a:off x="29980" y="764704"/>
            <a:ext cx="9084040" cy="0"/>
          </a:xfrm>
          <a:prstGeom prst="line">
            <a:avLst/>
          </a:prstGeom>
          <a:ln w="25400">
            <a:solidFill>
              <a:srgbClr val="2C2A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 bwMode="auto">
          <a:xfrm>
            <a:off x="174843" y="224700"/>
            <a:ext cx="2995032" cy="438572"/>
          </a:xfrm>
          <a:prstGeom prst="rect">
            <a:avLst/>
          </a:prstGeom>
          <a:noFill/>
        </p:spPr>
        <p:txBody>
          <a:bodyPr wrap="none" lIns="68571" tIns="34285" rIns="68571" bIns="34285">
            <a:spAutoFit/>
          </a:bodyPr>
          <a:lstStyle>
            <a:defPPr>
              <a:defRPr lang="ko-KR"/>
            </a:defPPr>
            <a:lvl1pPr>
              <a:defRPr sz="1600">
                <a:ln>
                  <a:solidFill>
                    <a:srgbClr val="2C2A25">
                      <a:alpha val="0"/>
                    </a:srgbClr>
                  </a:solidFill>
                </a:ln>
                <a:latin typeface="한컴 윤고딕 240" pitchFamily="18" charset="-127"/>
                <a:ea typeface="한컴 윤고딕 240" pitchFamily="18" charset="-127"/>
              </a:defRPr>
            </a:lvl1pPr>
          </a:lstStyle>
          <a:p>
            <a:pPr defTabSz="816377">
              <a:defRPr/>
            </a:pPr>
            <a:r>
              <a:rPr lang="ko-KR" altLang="en-US" sz="2400" dirty="0" smtClean="0">
                <a:latin typeface="나눔고딕 ExtraBold" pitchFamily="50" charset="-127"/>
                <a:ea typeface="나눔고딕 ExtraBold" pitchFamily="50" charset="-127"/>
              </a:rPr>
              <a:t>집중 컨설팅 기간 운영</a:t>
            </a:r>
            <a:endParaRPr lang="ko-KR" altLang="en-US" sz="2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9336" y="1132470"/>
            <a:ext cx="3668648" cy="496330"/>
          </a:xfrm>
          <a:prstGeom prst="rect">
            <a:avLst/>
          </a:prstGeom>
          <a:noFill/>
        </p:spPr>
        <p:txBody>
          <a:bodyPr lIns="68571" tIns="34285" rIns="68571" bIns="34285" anchor="ctr"/>
          <a:lstStyle/>
          <a:p>
            <a:pPr>
              <a:defRPr/>
            </a:pPr>
            <a:r>
              <a:rPr lang="ko-KR" altLang="en-US" sz="2000" b="1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집중 컨설팅 기간 운영</a:t>
            </a:r>
            <a:endParaRPr lang="ko-KR" altLang="en-US" sz="2000" b="1" dirty="0">
              <a:ln>
                <a:solidFill>
                  <a:schemeClr val="bg1">
                    <a:alpha val="5000"/>
                  </a:scheme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88151" y="1228249"/>
            <a:ext cx="157412" cy="32854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anchor="ctr"/>
          <a:lstStyle/>
          <a:p>
            <a:pPr algn="ctr">
              <a:defRPr/>
            </a:pPr>
            <a:endParaRPr lang="ko-KR" altLang="en-US" sz="21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/>
          <p:cNvSpPr/>
          <p:nvPr/>
        </p:nvSpPr>
        <p:spPr bwMode="auto">
          <a:xfrm>
            <a:off x="541170" y="2420888"/>
            <a:ext cx="79583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6377">
              <a:lnSpc>
                <a:spcPct val="120000"/>
              </a:lnSpc>
              <a:spcAft>
                <a:spcPts val="225"/>
              </a:spcAft>
              <a:defRPr/>
            </a:pPr>
            <a:r>
              <a:rPr lang="ko-KR" altLang="en-US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상담 쿠폰을 제시하면 무료로 커피를 마실 수 있는 커피 </a:t>
            </a:r>
            <a:r>
              <a:rPr lang="ko-KR" altLang="en-US" sz="2000" b="1" spc="-75" dirty="0" err="1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푸드트럭</a:t>
            </a:r>
            <a:r>
              <a:rPr lang="ko-KR" altLang="en-US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 운영</a:t>
            </a:r>
            <a:endParaRPr lang="en-US" altLang="ko-KR" sz="2000" b="1" spc="-75" dirty="0" smtClean="0">
              <a:ln>
                <a:solidFill>
                  <a:srgbClr val="D91962">
                    <a:alpha val="0"/>
                  </a:srgb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777047"/>
            <a:ext cx="1724432" cy="496330"/>
          </a:xfrm>
          <a:prstGeom prst="rect">
            <a:avLst/>
          </a:prstGeom>
          <a:noFill/>
        </p:spPr>
        <p:txBody>
          <a:bodyPr lIns="68571" tIns="34285" rIns="68571" bIns="34285" anchor="ctr"/>
          <a:lstStyle/>
          <a:p>
            <a:pPr>
              <a:defRPr/>
            </a:pPr>
            <a:r>
              <a:rPr lang="en-US" altLang="ko-KR" sz="2000" b="1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Promotion 4.</a:t>
            </a:r>
            <a:endParaRPr lang="ko-KR" altLang="en-US" sz="2000" b="1" dirty="0">
              <a:ln>
                <a:solidFill>
                  <a:schemeClr val="bg1">
                    <a:alpha val="5000"/>
                  </a:scheme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4" t="23250" r="29441" b="22609"/>
          <a:stretch/>
        </p:blipFill>
        <p:spPr bwMode="auto">
          <a:xfrm>
            <a:off x="2086784" y="3068959"/>
            <a:ext cx="4682400" cy="33445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99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 bwMode="auto">
          <a:xfrm>
            <a:off x="29980" y="130938"/>
            <a:ext cx="908404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 bwMode="auto">
          <a:xfrm>
            <a:off x="29980" y="764704"/>
            <a:ext cx="9084040" cy="0"/>
          </a:xfrm>
          <a:prstGeom prst="line">
            <a:avLst/>
          </a:prstGeom>
          <a:ln w="25400">
            <a:solidFill>
              <a:srgbClr val="2C2A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 bwMode="auto">
          <a:xfrm>
            <a:off x="174843" y="224700"/>
            <a:ext cx="2995032" cy="438572"/>
          </a:xfrm>
          <a:prstGeom prst="rect">
            <a:avLst/>
          </a:prstGeom>
          <a:noFill/>
        </p:spPr>
        <p:txBody>
          <a:bodyPr wrap="none" lIns="68571" tIns="34285" rIns="68571" bIns="34285">
            <a:spAutoFit/>
          </a:bodyPr>
          <a:lstStyle>
            <a:defPPr>
              <a:defRPr lang="ko-KR"/>
            </a:defPPr>
            <a:lvl1pPr>
              <a:defRPr sz="1600">
                <a:ln>
                  <a:solidFill>
                    <a:srgbClr val="2C2A25">
                      <a:alpha val="0"/>
                    </a:srgbClr>
                  </a:solidFill>
                </a:ln>
                <a:latin typeface="한컴 윤고딕 240" pitchFamily="18" charset="-127"/>
                <a:ea typeface="한컴 윤고딕 240" pitchFamily="18" charset="-127"/>
              </a:defRPr>
            </a:lvl1pPr>
          </a:lstStyle>
          <a:p>
            <a:pPr defTabSz="816377">
              <a:defRPr/>
            </a:pPr>
            <a:r>
              <a:rPr lang="ko-KR" altLang="en-US" sz="2400" dirty="0" smtClean="0">
                <a:latin typeface="나눔고딕 ExtraBold" pitchFamily="50" charset="-127"/>
                <a:ea typeface="나눔고딕 ExtraBold" pitchFamily="50" charset="-127"/>
              </a:rPr>
              <a:t>집중 컨설팅 기간 운영</a:t>
            </a:r>
            <a:endParaRPr lang="ko-KR" altLang="en-US" sz="2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9336" y="1132470"/>
            <a:ext cx="3668648" cy="496330"/>
          </a:xfrm>
          <a:prstGeom prst="rect">
            <a:avLst/>
          </a:prstGeom>
          <a:noFill/>
        </p:spPr>
        <p:txBody>
          <a:bodyPr lIns="68571" tIns="34285" rIns="68571" bIns="34285" anchor="ctr"/>
          <a:lstStyle/>
          <a:p>
            <a:pPr>
              <a:defRPr/>
            </a:pPr>
            <a:r>
              <a:rPr lang="ko-KR" altLang="en-US" sz="2000" b="1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집중 컨설팅 기간 운영</a:t>
            </a:r>
            <a:endParaRPr lang="ko-KR" altLang="en-US" sz="2000" b="1" dirty="0">
              <a:ln>
                <a:solidFill>
                  <a:schemeClr val="bg1">
                    <a:alpha val="5000"/>
                  </a:scheme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88151" y="1228249"/>
            <a:ext cx="157412" cy="32854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anchor="ctr"/>
          <a:lstStyle/>
          <a:p>
            <a:pPr algn="ctr">
              <a:defRPr/>
            </a:pPr>
            <a:endParaRPr lang="ko-KR" altLang="en-US" sz="21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577126"/>
              </p:ext>
            </p:extLst>
          </p:nvPr>
        </p:nvGraphicFramePr>
        <p:xfrm>
          <a:off x="206550" y="2153237"/>
          <a:ext cx="8712968" cy="430009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40726"/>
                <a:gridCol w="1499176"/>
                <a:gridCol w="1328716"/>
                <a:gridCol w="1820329"/>
                <a:gridCol w="1466142"/>
                <a:gridCol w="1757879"/>
              </a:tblGrid>
              <a:tr h="40603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나눔고딕" pitchFamily="50" charset="-127"/>
                          <a:ea typeface="나눔고딕" pitchFamily="50" charset="-127"/>
                        </a:rPr>
                        <a:t>구분</a:t>
                      </a:r>
                      <a:endParaRPr lang="ko-KR" altLang="en-US" sz="1200" b="1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나눔고딕" pitchFamily="50" charset="-127"/>
                          <a:ea typeface="나눔고딕" pitchFamily="50" charset="-127"/>
                        </a:rPr>
                        <a:t>월</a:t>
                      </a:r>
                      <a:endParaRPr lang="ko-KR" altLang="en-US" sz="1200" b="1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나눔고딕" pitchFamily="50" charset="-127"/>
                          <a:ea typeface="나눔고딕" pitchFamily="50" charset="-127"/>
                        </a:rPr>
                        <a:t>화</a:t>
                      </a:r>
                      <a:endParaRPr lang="ko-KR" altLang="en-US" sz="1200" b="1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나눔고딕" pitchFamily="50" charset="-127"/>
                          <a:ea typeface="나눔고딕" pitchFamily="50" charset="-127"/>
                        </a:rPr>
                        <a:t>수</a:t>
                      </a:r>
                      <a:endParaRPr lang="ko-KR" altLang="en-US" sz="1200" b="1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나눔고딕" pitchFamily="50" charset="-127"/>
                          <a:ea typeface="나눔고딕" pitchFamily="50" charset="-127"/>
                        </a:rPr>
                        <a:t>목</a:t>
                      </a:r>
                      <a:endParaRPr lang="ko-KR" altLang="en-US" sz="1200" b="1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나눔고딕" pitchFamily="50" charset="-127"/>
                          <a:ea typeface="나눔고딕" pitchFamily="50" charset="-127"/>
                        </a:rPr>
                        <a:t>금</a:t>
                      </a:r>
                      <a:endParaRPr lang="ko-KR" altLang="en-US" sz="1200" b="1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/>
                </a:tc>
              </a:tr>
              <a:tr h="40603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나눔고딕" pitchFamily="50" charset="-127"/>
                          <a:ea typeface="나눔고딕" pitchFamily="50" charset="-127"/>
                        </a:rPr>
                        <a:t>일정</a:t>
                      </a:r>
                      <a:endParaRPr lang="ko-KR" altLang="en-US" sz="1200" b="1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나눔고딕" pitchFamily="50" charset="-127"/>
                          <a:ea typeface="나눔고딕" pitchFamily="50" charset="-127"/>
                        </a:rPr>
                        <a:t>10</a:t>
                      </a:r>
                      <a:r>
                        <a:rPr lang="ko-KR" altLang="en-US" sz="1200" b="1" dirty="0" smtClean="0">
                          <a:latin typeface="나눔고딕" pitchFamily="50" charset="-127"/>
                          <a:ea typeface="나눔고딕" pitchFamily="50" charset="-127"/>
                        </a:rPr>
                        <a:t>월 </a:t>
                      </a:r>
                      <a:r>
                        <a:rPr lang="en-US" altLang="ko-KR" sz="1200" b="1" dirty="0" smtClean="0">
                          <a:latin typeface="나눔고딕" pitchFamily="50" charset="-127"/>
                          <a:ea typeface="나눔고딕" pitchFamily="50" charset="-127"/>
                        </a:rPr>
                        <a:t>27</a:t>
                      </a:r>
                      <a:r>
                        <a:rPr lang="ko-KR" altLang="en-US" sz="1200" b="1" dirty="0" smtClean="0">
                          <a:latin typeface="나눔고딕" pitchFamily="50" charset="-127"/>
                          <a:ea typeface="나눔고딕" pitchFamily="50" charset="-127"/>
                        </a:rPr>
                        <a:t>일</a:t>
                      </a:r>
                      <a:endParaRPr lang="ko-KR" altLang="en-US" sz="1200" b="1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나눔고딕" pitchFamily="50" charset="-127"/>
                          <a:ea typeface="나눔고딕" pitchFamily="50" charset="-127"/>
                        </a:rPr>
                        <a:t>28</a:t>
                      </a:r>
                      <a:r>
                        <a:rPr lang="ko-KR" altLang="en-US" sz="1200" b="1" dirty="0" smtClean="0">
                          <a:latin typeface="나눔고딕" pitchFamily="50" charset="-127"/>
                          <a:ea typeface="나눔고딕" pitchFamily="50" charset="-127"/>
                        </a:rPr>
                        <a:t>일</a:t>
                      </a:r>
                      <a:endParaRPr lang="ko-KR" altLang="en-US" sz="1200" b="1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나눔고딕" pitchFamily="50" charset="-127"/>
                          <a:ea typeface="나눔고딕" pitchFamily="50" charset="-127"/>
                        </a:rPr>
                        <a:t>29</a:t>
                      </a:r>
                      <a:r>
                        <a:rPr lang="ko-KR" altLang="en-US" sz="1200" b="1" dirty="0" smtClean="0">
                          <a:latin typeface="나눔고딕" pitchFamily="50" charset="-127"/>
                          <a:ea typeface="나눔고딕" pitchFamily="50" charset="-127"/>
                        </a:rPr>
                        <a:t>일</a:t>
                      </a:r>
                      <a:endParaRPr lang="ko-KR" altLang="en-US" sz="1200" b="1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나눔고딕" pitchFamily="50" charset="-127"/>
                          <a:ea typeface="나눔고딕" pitchFamily="50" charset="-127"/>
                        </a:rPr>
                        <a:t>30</a:t>
                      </a:r>
                      <a:r>
                        <a:rPr lang="ko-KR" altLang="en-US" sz="1200" b="1" dirty="0" smtClean="0">
                          <a:latin typeface="나눔고딕" pitchFamily="50" charset="-127"/>
                          <a:ea typeface="나눔고딕" pitchFamily="50" charset="-127"/>
                        </a:rPr>
                        <a:t>일</a:t>
                      </a:r>
                      <a:endParaRPr lang="ko-KR" altLang="en-US" sz="1200" b="1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나눔고딕" pitchFamily="50" charset="-127"/>
                          <a:ea typeface="나눔고딕" pitchFamily="50" charset="-127"/>
                        </a:rPr>
                        <a:t>31</a:t>
                      </a:r>
                      <a:r>
                        <a:rPr lang="ko-KR" altLang="en-US" sz="1200" b="1" dirty="0" smtClean="0">
                          <a:latin typeface="나눔고딕" pitchFamily="50" charset="-127"/>
                          <a:ea typeface="나눔고딕" pitchFamily="50" charset="-127"/>
                        </a:rPr>
                        <a:t>일</a:t>
                      </a:r>
                      <a:endParaRPr lang="ko-KR" altLang="en-US" sz="1200" b="1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/>
                </a:tc>
              </a:tr>
              <a:tr h="92656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나눔고딕" pitchFamily="50" charset="-127"/>
                          <a:ea typeface="나눔고딕" pitchFamily="50" charset="-127"/>
                        </a:rPr>
                        <a:t>교육</a:t>
                      </a:r>
                      <a:endParaRPr lang="en-US" altLang="ko-KR" sz="1200" b="1" dirty="0" smtClean="0">
                        <a:latin typeface="나눔고딕" pitchFamily="50" charset="-127"/>
                        <a:ea typeface="나눔고딕" pitchFamily="50" charset="-127"/>
                      </a:endParaRPr>
                    </a:p>
                    <a:p>
                      <a:pPr algn="ctr" latinLnBrk="1"/>
                      <a:r>
                        <a:rPr lang="ko-KR" altLang="en-US" sz="1200" b="1" baseline="0" dirty="0" smtClean="0">
                          <a:latin typeface="나눔고딕" pitchFamily="50" charset="-127"/>
                          <a:ea typeface="나눔고딕" pitchFamily="50" charset="-127"/>
                        </a:rPr>
                        <a:t>신청</a:t>
                      </a:r>
                      <a:endParaRPr lang="en-US" altLang="ko-KR" sz="1200" b="1" baseline="0" dirty="0" smtClean="0">
                        <a:latin typeface="나눔고딕" pitchFamily="50" charset="-127"/>
                        <a:ea typeface="나눔고딕" pitchFamily="50" charset="-127"/>
                      </a:endParaRPr>
                    </a:p>
                    <a:p>
                      <a:pPr algn="ctr" latinLnBrk="1"/>
                      <a:r>
                        <a:rPr lang="ko-KR" altLang="en-US" sz="1200" b="1" baseline="0" dirty="0" smtClean="0">
                          <a:latin typeface="나눔고딕" pitchFamily="50" charset="-127"/>
                          <a:ea typeface="나눔고딕" pitchFamily="50" charset="-127"/>
                        </a:rPr>
                        <a:t>학과</a:t>
                      </a:r>
                      <a:endParaRPr lang="ko-KR" altLang="en-US" sz="1200" b="1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smtClean="0">
                          <a:latin typeface="나눔고딕" pitchFamily="50" charset="-127"/>
                          <a:ea typeface="나눔고딕" pitchFamily="50" charset="-127"/>
                        </a:rPr>
                        <a:t>1. </a:t>
                      </a:r>
                      <a:r>
                        <a:rPr lang="ko-KR" altLang="en-US" sz="1200" b="1" dirty="0" smtClean="0">
                          <a:latin typeface="나눔고딕" pitchFamily="50" charset="-127"/>
                          <a:ea typeface="나눔고딕" pitchFamily="50" charset="-127"/>
                        </a:rPr>
                        <a:t>일반사회교육과</a:t>
                      </a:r>
                      <a:endParaRPr lang="ko-KR" altLang="en-US" sz="1200" b="1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smtClean="0">
                          <a:latin typeface="나눔고딕" pitchFamily="50" charset="-127"/>
                          <a:ea typeface="나눔고딕" pitchFamily="50" charset="-127"/>
                        </a:rPr>
                        <a:t>1. </a:t>
                      </a:r>
                      <a:r>
                        <a:rPr lang="ko-KR" altLang="en-US" sz="1200" b="1" dirty="0" smtClean="0">
                          <a:latin typeface="나눔고딕" pitchFamily="50" charset="-127"/>
                          <a:ea typeface="나눔고딕" pitchFamily="50" charset="-127"/>
                        </a:rPr>
                        <a:t>지리교육과</a:t>
                      </a:r>
                      <a:endParaRPr lang="ko-KR" altLang="en-US" sz="1200" b="1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latinLnBrk="1">
                        <a:buNone/>
                      </a:pPr>
                      <a:r>
                        <a:rPr lang="en-US" altLang="ko-KR" sz="1200" b="1" baseline="0" dirty="0" smtClean="0">
                          <a:latin typeface="나눔고딕" pitchFamily="50" charset="-127"/>
                          <a:ea typeface="나눔고딕" pitchFamily="50" charset="-127"/>
                        </a:rPr>
                        <a:t>1. </a:t>
                      </a:r>
                      <a:r>
                        <a:rPr lang="ko-KR" altLang="en-US" sz="1200" b="1" baseline="0" dirty="0" smtClean="0">
                          <a:latin typeface="나눔고딕" pitchFamily="50" charset="-127"/>
                          <a:ea typeface="나눔고딕" pitchFamily="50" charset="-127"/>
                        </a:rPr>
                        <a:t>시각디자인학과</a:t>
                      </a:r>
                      <a:endParaRPr lang="en-US" altLang="ko-KR" sz="1200" b="1" baseline="0" dirty="0" smtClean="0">
                        <a:latin typeface="나눔고딕" pitchFamily="50" charset="-127"/>
                        <a:ea typeface="나눔고딕" pitchFamily="50" charset="-127"/>
                      </a:endParaRPr>
                    </a:p>
                    <a:p>
                      <a:pPr marL="0" indent="0" latinLnBrk="1">
                        <a:buNone/>
                      </a:pPr>
                      <a:r>
                        <a:rPr lang="en-US" altLang="ko-KR" sz="1200" b="1" baseline="0" dirty="0" smtClean="0">
                          <a:latin typeface="나눔고딕" pitchFamily="50" charset="-127"/>
                          <a:ea typeface="나눔고딕" pitchFamily="50" charset="-127"/>
                        </a:rPr>
                        <a:t>2. </a:t>
                      </a:r>
                      <a:r>
                        <a:rPr lang="ko-KR" altLang="en-US" sz="1200" b="1" baseline="0" dirty="0" smtClean="0">
                          <a:latin typeface="나눔고딕" pitchFamily="50" charset="-127"/>
                          <a:ea typeface="나눔고딕" pitchFamily="50" charset="-127"/>
                        </a:rPr>
                        <a:t>실내건축디자인학과</a:t>
                      </a:r>
                      <a:endParaRPr lang="en-US" altLang="ko-KR" sz="1200" b="1" dirty="0" smtClean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latinLnBrk="1">
                        <a:buNone/>
                      </a:pPr>
                      <a:r>
                        <a:rPr lang="en-US" altLang="ko-KR" sz="1200" b="1" dirty="0" smtClean="0">
                          <a:latin typeface="나눔고딕" pitchFamily="50" charset="-127"/>
                          <a:ea typeface="나눔고딕" pitchFamily="50" charset="-127"/>
                        </a:rPr>
                        <a:t>1. </a:t>
                      </a:r>
                      <a:r>
                        <a:rPr lang="ko-KR" altLang="en-US" sz="1200" b="1" dirty="0" smtClean="0">
                          <a:latin typeface="나눔고딕" pitchFamily="50" charset="-127"/>
                          <a:ea typeface="나눔고딕" pitchFamily="50" charset="-127"/>
                        </a:rPr>
                        <a:t>생명환경학부</a:t>
                      </a:r>
                      <a:endParaRPr lang="en-US" altLang="ko-KR" sz="1200" b="1" dirty="0" smtClean="0">
                        <a:latin typeface="나눔고딕" pitchFamily="50" charset="-127"/>
                        <a:ea typeface="나눔고딕" pitchFamily="50" charset="-127"/>
                      </a:endParaRPr>
                    </a:p>
                    <a:p>
                      <a:pPr marL="0" indent="0" latinLnBrk="1">
                        <a:buNone/>
                      </a:pPr>
                      <a:r>
                        <a:rPr lang="en-US" altLang="ko-KR" sz="1200" b="1" dirty="0" smtClean="0">
                          <a:latin typeface="나눔고딕" pitchFamily="50" charset="-127"/>
                          <a:ea typeface="나눔고딕" pitchFamily="50" charset="-127"/>
                        </a:rPr>
                        <a:t>2.</a:t>
                      </a:r>
                      <a:r>
                        <a:rPr lang="ko-KR" altLang="en-US" sz="1200" b="1" baseline="0" dirty="0" smtClean="0">
                          <a:latin typeface="나눔고딕" pitchFamily="50" charset="-127"/>
                          <a:ea typeface="나눔고딕" pitchFamily="50" charset="-127"/>
                        </a:rPr>
                        <a:t> 수학교육과</a:t>
                      </a:r>
                      <a:endParaRPr lang="ko-KR" altLang="en-US" sz="1200" b="1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latinLnBrk="1">
                        <a:buNone/>
                      </a:pPr>
                      <a:r>
                        <a:rPr lang="en-US" altLang="ko-KR" sz="1200" b="1" dirty="0" smtClean="0">
                          <a:latin typeface="나눔고딕" pitchFamily="50" charset="-127"/>
                          <a:ea typeface="나눔고딕" pitchFamily="50" charset="-127"/>
                        </a:rPr>
                        <a:t>1. </a:t>
                      </a:r>
                      <a:r>
                        <a:rPr lang="ko-KR" altLang="en-US" sz="1200" b="1" dirty="0" smtClean="0">
                          <a:latin typeface="나눔고딕" pitchFamily="50" charset="-127"/>
                          <a:ea typeface="나눔고딕" pitchFamily="50" charset="-127"/>
                        </a:rPr>
                        <a:t>금융보험학과</a:t>
                      </a:r>
                      <a:endParaRPr lang="en-US" altLang="ko-KR" sz="1200" b="1" dirty="0" smtClean="0">
                        <a:latin typeface="나눔고딕" pitchFamily="50" charset="-127"/>
                        <a:ea typeface="나눔고딕" pitchFamily="50" charset="-127"/>
                      </a:endParaRPr>
                    </a:p>
                    <a:p>
                      <a:pPr marL="0" indent="0" latinLnBrk="1">
                        <a:buNone/>
                      </a:pPr>
                      <a:r>
                        <a:rPr lang="en-US" altLang="ko-KR" sz="1200" b="1" dirty="0" smtClean="0">
                          <a:latin typeface="나눔고딕" pitchFamily="50" charset="-127"/>
                          <a:ea typeface="나눔고딕" pitchFamily="50" charset="-127"/>
                        </a:rPr>
                        <a:t>2. </a:t>
                      </a:r>
                      <a:r>
                        <a:rPr lang="ko-KR" altLang="en-US" sz="1200" b="1" dirty="0" smtClean="0">
                          <a:latin typeface="나눔고딕" pitchFamily="50" charset="-127"/>
                          <a:ea typeface="나눔고딕" pitchFamily="50" charset="-127"/>
                        </a:rPr>
                        <a:t>생활조형디자인학과</a:t>
                      </a:r>
                      <a:endParaRPr lang="en-US" altLang="ko-KR" sz="1200" b="1" dirty="0" smtClean="0">
                        <a:latin typeface="나눔고딕" pitchFamily="50" charset="-127"/>
                        <a:ea typeface="나눔고딕" pitchFamily="50" charset="-127"/>
                      </a:endParaRPr>
                    </a:p>
                    <a:p>
                      <a:pPr marL="0" indent="0" latinLnBrk="1">
                        <a:buNone/>
                      </a:pPr>
                      <a:r>
                        <a:rPr lang="en-US" altLang="ko-KR" sz="1200" b="1" dirty="0" smtClean="0">
                          <a:latin typeface="나눔고딕" pitchFamily="50" charset="-127"/>
                          <a:ea typeface="나눔고딕" pitchFamily="50" charset="-127"/>
                        </a:rPr>
                        <a:t>3. </a:t>
                      </a:r>
                      <a:r>
                        <a:rPr lang="ko-KR" altLang="en-US" sz="1200" b="1" dirty="0" smtClean="0">
                          <a:latin typeface="나눔고딕" pitchFamily="50" charset="-127"/>
                          <a:ea typeface="나눔고딕" pitchFamily="50" charset="-127"/>
                        </a:rPr>
                        <a:t>환경교육과</a:t>
                      </a:r>
                      <a:endParaRPr lang="ko-KR" altLang="en-US" sz="1200" b="1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/>
                </a:tc>
              </a:tr>
              <a:tr h="40603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나눔고딕" pitchFamily="50" charset="-127"/>
                          <a:ea typeface="나눔고딕" pitchFamily="50" charset="-127"/>
                        </a:rPr>
                        <a:t>일정</a:t>
                      </a:r>
                      <a:endParaRPr lang="ko-KR" altLang="en-US" sz="1200" b="1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나눔고딕" pitchFamily="50" charset="-127"/>
                          <a:ea typeface="나눔고딕" pitchFamily="50" charset="-127"/>
                        </a:rPr>
                        <a:t>11</a:t>
                      </a:r>
                      <a:r>
                        <a:rPr lang="ko-KR" altLang="en-US" sz="1200" b="1" dirty="0" smtClean="0">
                          <a:latin typeface="나눔고딕" pitchFamily="50" charset="-127"/>
                          <a:ea typeface="나눔고딕" pitchFamily="50" charset="-127"/>
                        </a:rPr>
                        <a:t>월 </a:t>
                      </a:r>
                      <a:r>
                        <a:rPr lang="en-US" altLang="ko-KR" sz="1200" b="1" dirty="0" smtClean="0">
                          <a:latin typeface="나눔고딕" pitchFamily="50" charset="-127"/>
                          <a:ea typeface="나눔고딕" pitchFamily="50" charset="-127"/>
                        </a:rPr>
                        <a:t>3</a:t>
                      </a:r>
                      <a:r>
                        <a:rPr lang="ko-KR" altLang="en-US" sz="1200" b="1" dirty="0" smtClean="0">
                          <a:latin typeface="나눔고딕" pitchFamily="50" charset="-127"/>
                          <a:ea typeface="나눔고딕" pitchFamily="50" charset="-127"/>
                        </a:rPr>
                        <a:t>일</a:t>
                      </a:r>
                      <a:endParaRPr lang="ko-KR" altLang="en-US" sz="1200" b="1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나눔고딕" pitchFamily="50" charset="-127"/>
                          <a:ea typeface="나눔고딕" pitchFamily="50" charset="-127"/>
                        </a:rPr>
                        <a:t>4</a:t>
                      </a:r>
                      <a:r>
                        <a:rPr lang="ko-KR" altLang="en-US" sz="1200" b="1" dirty="0" smtClean="0">
                          <a:latin typeface="나눔고딕" pitchFamily="50" charset="-127"/>
                          <a:ea typeface="나눔고딕" pitchFamily="50" charset="-127"/>
                        </a:rPr>
                        <a:t>일</a:t>
                      </a:r>
                      <a:endParaRPr lang="ko-KR" altLang="en-US" sz="1200" b="1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나눔고딕" pitchFamily="50" charset="-127"/>
                          <a:ea typeface="나눔고딕" pitchFamily="50" charset="-127"/>
                        </a:rPr>
                        <a:t>5</a:t>
                      </a:r>
                      <a:r>
                        <a:rPr lang="ko-KR" altLang="en-US" sz="1200" b="1" dirty="0" smtClean="0">
                          <a:latin typeface="나눔고딕" pitchFamily="50" charset="-127"/>
                          <a:ea typeface="나눔고딕" pitchFamily="50" charset="-127"/>
                        </a:rPr>
                        <a:t>일</a:t>
                      </a:r>
                      <a:endParaRPr lang="ko-KR" altLang="en-US" sz="1200" b="1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나눔고딕" pitchFamily="50" charset="-127"/>
                          <a:ea typeface="나눔고딕" pitchFamily="50" charset="-127"/>
                        </a:rPr>
                        <a:t>6</a:t>
                      </a:r>
                      <a:r>
                        <a:rPr lang="ko-KR" altLang="en-US" sz="1200" b="1" dirty="0" smtClean="0">
                          <a:latin typeface="나눔고딕" pitchFamily="50" charset="-127"/>
                          <a:ea typeface="나눔고딕" pitchFamily="50" charset="-127"/>
                        </a:rPr>
                        <a:t>일</a:t>
                      </a:r>
                      <a:endParaRPr lang="ko-KR" altLang="en-US" sz="1200" b="1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나눔고딕" pitchFamily="50" charset="-127"/>
                          <a:ea typeface="나눔고딕" pitchFamily="50" charset="-127"/>
                        </a:rPr>
                        <a:t>7</a:t>
                      </a:r>
                      <a:r>
                        <a:rPr lang="ko-KR" altLang="en-US" sz="1200" b="1" dirty="0" smtClean="0">
                          <a:latin typeface="나눔고딕" pitchFamily="50" charset="-127"/>
                          <a:ea typeface="나눔고딕" pitchFamily="50" charset="-127"/>
                        </a:rPr>
                        <a:t>일</a:t>
                      </a:r>
                      <a:endParaRPr lang="ko-KR" altLang="en-US" sz="1200" b="1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/>
                </a:tc>
              </a:tr>
              <a:tr h="87469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나눔고딕" pitchFamily="50" charset="-127"/>
                          <a:ea typeface="나눔고딕" pitchFamily="50" charset="-127"/>
                        </a:rPr>
                        <a:t>교육</a:t>
                      </a:r>
                      <a:endParaRPr lang="en-US" altLang="ko-KR" sz="1200" b="1" dirty="0" smtClean="0">
                        <a:latin typeface="나눔고딕" pitchFamily="50" charset="-127"/>
                        <a:ea typeface="나눔고딕" pitchFamily="50" charset="-127"/>
                      </a:endParaRPr>
                    </a:p>
                    <a:p>
                      <a:pPr algn="ctr" latinLnBrk="1"/>
                      <a:r>
                        <a:rPr lang="ko-KR" altLang="en-US" sz="1200" b="1" dirty="0" smtClean="0">
                          <a:latin typeface="나눔고딕" pitchFamily="50" charset="-127"/>
                          <a:ea typeface="나눔고딕" pitchFamily="50" charset="-127"/>
                        </a:rPr>
                        <a:t>신청</a:t>
                      </a:r>
                      <a:endParaRPr lang="en-US" altLang="ko-KR" sz="1200" b="1" dirty="0" smtClean="0">
                        <a:latin typeface="나눔고딕" pitchFamily="50" charset="-127"/>
                        <a:ea typeface="나눔고딕" pitchFamily="50" charset="-127"/>
                      </a:endParaRPr>
                    </a:p>
                    <a:p>
                      <a:pPr algn="ctr" latinLnBrk="1"/>
                      <a:r>
                        <a:rPr lang="ko-KR" altLang="en-US" sz="1200" b="1" dirty="0" smtClean="0">
                          <a:latin typeface="나눔고딕" pitchFamily="50" charset="-127"/>
                          <a:ea typeface="나눔고딕" pitchFamily="50" charset="-127"/>
                        </a:rPr>
                        <a:t>학과</a:t>
                      </a:r>
                      <a:endParaRPr lang="ko-KR" altLang="en-US" sz="1200" b="1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smtClean="0">
                          <a:latin typeface="나눔고딕" pitchFamily="50" charset="-127"/>
                          <a:ea typeface="나눔고딕" pitchFamily="50" charset="-127"/>
                        </a:rPr>
                        <a:t>1.</a:t>
                      </a:r>
                      <a:r>
                        <a:rPr lang="en-US" altLang="ko-KR" sz="1200" b="1" baseline="0" dirty="0" smtClean="0">
                          <a:latin typeface="나눔고딕" pitchFamily="50" charset="-127"/>
                          <a:ea typeface="나눔고딕" pitchFamily="50" charset="-127"/>
                        </a:rPr>
                        <a:t> </a:t>
                      </a:r>
                      <a:r>
                        <a:rPr lang="ko-KR" altLang="en-US" sz="1200" b="1" baseline="0" dirty="0" smtClean="0">
                          <a:latin typeface="나눔고딕" pitchFamily="50" charset="-127"/>
                          <a:ea typeface="나눔고딕" pitchFamily="50" charset="-127"/>
                        </a:rPr>
                        <a:t>역사교육과</a:t>
                      </a:r>
                      <a:endParaRPr lang="ko-KR" altLang="en-US" sz="1200" b="1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smtClean="0">
                          <a:latin typeface="나눔고딕" pitchFamily="50" charset="-127"/>
                          <a:ea typeface="나눔고딕" pitchFamily="50" charset="-127"/>
                        </a:rPr>
                        <a:t>1. </a:t>
                      </a:r>
                      <a:r>
                        <a:rPr lang="ko-KR" altLang="en-US" sz="1200" b="1" dirty="0" smtClean="0">
                          <a:latin typeface="나눔고딕" pitchFamily="50" charset="-127"/>
                          <a:ea typeface="나눔고딕" pitchFamily="50" charset="-127"/>
                        </a:rPr>
                        <a:t>사회복지학과</a:t>
                      </a:r>
                      <a:endParaRPr lang="ko-KR" altLang="en-US" sz="1200" b="1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smtClean="0">
                          <a:latin typeface="나눔고딕" pitchFamily="50" charset="-127"/>
                          <a:ea typeface="나눔고딕" pitchFamily="50" charset="-127"/>
                        </a:rPr>
                        <a:t>1. </a:t>
                      </a:r>
                      <a:r>
                        <a:rPr lang="ko-KR" altLang="en-US" sz="1200" b="1" dirty="0" smtClean="0">
                          <a:latin typeface="나눔고딕" pitchFamily="50" charset="-127"/>
                          <a:ea typeface="나눔고딕" pitchFamily="50" charset="-127"/>
                        </a:rPr>
                        <a:t>산림자원학과</a:t>
                      </a:r>
                      <a:endParaRPr lang="ko-KR" altLang="en-US" sz="1200" b="1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latinLnBrk="1">
                        <a:buNone/>
                      </a:pPr>
                      <a:r>
                        <a:rPr lang="en-US" altLang="ko-KR" sz="1200" b="1" dirty="0" smtClean="0">
                          <a:latin typeface="나눔고딕" pitchFamily="50" charset="-127"/>
                          <a:ea typeface="나눔고딕" pitchFamily="50" charset="-127"/>
                        </a:rPr>
                        <a:t>1. </a:t>
                      </a:r>
                      <a:r>
                        <a:rPr lang="ko-KR" altLang="en-US" sz="1200" b="1" dirty="0" smtClean="0">
                          <a:latin typeface="나눔고딕" pitchFamily="50" charset="-127"/>
                          <a:ea typeface="나눔고딕" pitchFamily="50" charset="-127"/>
                        </a:rPr>
                        <a:t>경제학과</a:t>
                      </a:r>
                      <a:endParaRPr lang="en-US" altLang="ko-KR" sz="1200" b="1" dirty="0" smtClean="0">
                        <a:latin typeface="나눔고딕" pitchFamily="50" charset="-127"/>
                        <a:ea typeface="나눔고딕" pitchFamily="50" charset="-127"/>
                      </a:endParaRPr>
                    </a:p>
                    <a:p>
                      <a:pPr marL="0" indent="0" latinLnBrk="1">
                        <a:buNone/>
                      </a:pPr>
                      <a:r>
                        <a:rPr lang="en-US" altLang="ko-KR" sz="1200" b="1" dirty="0" smtClean="0">
                          <a:latin typeface="나눔고딕" pitchFamily="50" charset="-127"/>
                          <a:ea typeface="나눔고딕" pitchFamily="50" charset="-127"/>
                        </a:rPr>
                        <a:t>2.</a:t>
                      </a:r>
                      <a:r>
                        <a:rPr lang="en-US" altLang="ko-KR" sz="1200" b="1" baseline="0" dirty="0" smtClean="0">
                          <a:latin typeface="나눔고딕" pitchFamily="50" charset="-127"/>
                          <a:ea typeface="나눔고딕" pitchFamily="50" charset="-127"/>
                        </a:rPr>
                        <a:t> </a:t>
                      </a:r>
                      <a:r>
                        <a:rPr lang="ko-KR" altLang="en-US" sz="1200" b="1" baseline="0" dirty="0" smtClean="0">
                          <a:latin typeface="나눔고딕" pitchFamily="50" charset="-127"/>
                          <a:ea typeface="나눔고딕" pitchFamily="50" charset="-127"/>
                        </a:rPr>
                        <a:t>무역학과</a:t>
                      </a:r>
                      <a:endParaRPr lang="en-US" altLang="ko-KR" sz="1200" b="1" baseline="0" dirty="0" smtClean="0">
                        <a:latin typeface="나눔고딕" pitchFamily="50" charset="-127"/>
                        <a:ea typeface="나눔고딕" pitchFamily="50" charset="-127"/>
                      </a:endParaRPr>
                    </a:p>
                    <a:p>
                      <a:pPr marL="0" indent="0" latinLnBrk="1">
                        <a:buNone/>
                      </a:pPr>
                      <a:r>
                        <a:rPr lang="en-US" altLang="ko-KR" sz="1200" b="1" baseline="0" dirty="0" smtClean="0">
                          <a:latin typeface="나눔고딕" pitchFamily="50" charset="-127"/>
                          <a:ea typeface="나눔고딕" pitchFamily="50" charset="-127"/>
                        </a:rPr>
                        <a:t>3. </a:t>
                      </a:r>
                      <a:r>
                        <a:rPr lang="ko-KR" altLang="en-US" sz="1200" b="1" baseline="0" dirty="0" smtClean="0">
                          <a:latin typeface="나눔고딕" pitchFamily="50" charset="-127"/>
                          <a:ea typeface="나눔고딕" pitchFamily="50" charset="-127"/>
                        </a:rPr>
                        <a:t>가정복지학과</a:t>
                      </a:r>
                      <a:endParaRPr lang="en-US" altLang="ko-KR" sz="1200" b="1" baseline="0" dirty="0" smtClean="0">
                        <a:latin typeface="나눔고딕" pitchFamily="50" charset="-127"/>
                        <a:ea typeface="나눔고딕" pitchFamily="50" charset="-127"/>
                      </a:endParaRPr>
                    </a:p>
                    <a:p>
                      <a:pPr marL="0" indent="0" latinLnBrk="1">
                        <a:buNone/>
                      </a:pPr>
                      <a:r>
                        <a:rPr lang="en-US" altLang="ko-KR" sz="1200" b="1" baseline="0" dirty="0" smtClean="0">
                          <a:latin typeface="나눔고딕" pitchFamily="50" charset="-127"/>
                          <a:ea typeface="나눔고딕" pitchFamily="50" charset="-127"/>
                        </a:rPr>
                        <a:t>4. </a:t>
                      </a:r>
                      <a:r>
                        <a:rPr lang="ko-KR" altLang="en-US" sz="1200" b="1" baseline="0" dirty="0" smtClean="0">
                          <a:latin typeface="나눔고딕" pitchFamily="50" charset="-127"/>
                          <a:ea typeface="나눔고딕" pitchFamily="50" charset="-127"/>
                        </a:rPr>
                        <a:t>유아교육과</a:t>
                      </a:r>
                      <a:endParaRPr lang="ko-KR" altLang="en-US" sz="1200" b="1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/>
                </a:tc>
              </a:tr>
              <a:tr h="40603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나눔고딕" pitchFamily="50" charset="-127"/>
                          <a:ea typeface="나눔고딕" pitchFamily="50" charset="-127"/>
                        </a:rPr>
                        <a:t>일정</a:t>
                      </a:r>
                      <a:endParaRPr lang="ko-KR" altLang="en-US" sz="1200" b="1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나눔고딕" pitchFamily="50" charset="-127"/>
                          <a:ea typeface="나눔고딕" pitchFamily="50" charset="-127"/>
                        </a:rPr>
                        <a:t>11</a:t>
                      </a:r>
                      <a:r>
                        <a:rPr lang="ko-KR" altLang="en-US" sz="1200" b="1" dirty="0" smtClean="0">
                          <a:latin typeface="나눔고딕" pitchFamily="50" charset="-127"/>
                          <a:ea typeface="나눔고딕" pitchFamily="50" charset="-127"/>
                        </a:rPr>
                        <a:t>월 </a:t>
                      </a:r>
                      <a:r>
                        <a:rPr lang="en-US" altLang="ko-KR" sz="1200" b="1" dirty="0" smtClean="0">
                          <a:latin typeface="나눔고딕" pitchFamily="50" charset="-127"/>
                          <a:ea typeface="나눔고딕" pitchFamily="50" charset="-127"/>
                        </a:rPr>
                        <a:t>10</a:t>
                      </a:r>
                      <a:r>
                        <a:rPr lang="ko-KR" altLang="en-US" sz="1200" b="1" dirty="0" smtClean="0">
                          <a:latin typeface="나눔고딕" pitchFamily="50" charset="-127"/>
                          <a:ea typeface="나눔고딕" pitchFamily="50" charset="-127"/>
                        </a:rPr>
                        <a:t>일</a:t>
                      </a:r>
                      <a:endParaRPr lang="ko-KR" altLang="en-US" sz="1200" b="1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나눔고딕" pitchFamily="50" charset="-127"/>
                          <a:ea typeface="나눔고딕" pitchFamily="50" charset="-127"/>
                        </a:rPr>
                        <a:t>11</a:t>
                      </a:r>
                      <a:r>
                        <a:rPr lang="ko-KR" altLang="en-US" sz="1200" b="1" dirty="0" smtClean="0">
                          <a:latin typeface="나눔고딕" pitchFamily="50" charset="-127"/>
                          <a:ea typeface="나눔고딕" pitchFamily="50" charset="-127"/>
                        </a:rPr>
                        <a:t>일</a:t>
                      </a:r>
                      <a:endParaRPr lang="ko-KR" altLang="en-US" sz="1200" b="1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나눔고딕" pitchFamily="50" charset="-127"/>
                          <a:ea typeface="나눔고딕" pitchFamily="50" charset="-127"/>
                        </a:rPr>
                        <a:t>12</a:t>
                      </a:r>
                      <a:r>
                        <a:rPr lang="ko-KR" altLang="en-US" sz="1200" b="1" dirty="0" smtClean="0">
                          <a:latin typeface="나눔고딕" pitchFamily="50" charset="-127"/>
                          <a:ea typeface="나눔고딕" pitchFamily="50" charset="-127"/>
                        </a:rPr>
                        <a:t>일</a:t>
                      </a:r>
                      <a:endParaRPr lang="ko-KR" altLang="en-US" sz="1200" b="1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나눔고딕" pitchFamily="50" charset="-127"/>
                          <a:ea typeface="나눔고딕" pitchFamily="50" charset="-127"/>
                        </a:rPr>
                        <a:t>13</a:t>
                      </a:r>
                      <a:r>
                        <a:rPr lang="ko-KR" altLang="en-US" sz="1200" b="1" dirty="0" smtClean="0">
                          <a:latin typeface="나눔고딕" pitchFamily="50" charset="-127"/>
                          <a:ea typeface="나눔고딕" pitchFamily="50" charset="-127"/>
                        </a:rPr>
                        <a:t>일</a:t>
                      </a:r>
                      <a:endParaRPr lang="ko-KR" altLang="en-US" sz="1200" b="1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latinLnBrk="1">
                        <a:buNone/>
                      </a:pPr>
                      <a:r>
                        <a:rPr lang="en-US" altLang="ko-KR" sz="1200" b="1" dirty="0" smtClean="0">
                          <a:latin typeface="나눔고딕" pitchFamily="50" charset="-127"/>
                          <a:ea typeface="나눔고딕" pitchFamily="50" charset="-127"/>
                        </a:rPr>
                        <a:t>14</a:t>
                      </a:r>
                      <a:r>
                        <a:rPr lang="ko-KR" altLang="en-US" sz="1200" b="1" dirty="0" smtClean="0">
                          <a:latin typeface="나눔고딕" pitchFamily="50" charset="-127"/>
                          <a:ea typeface="나눔고딕" pitchFamily="50" charset="-127"/>
                        </a:rPr>
                        <a:t>일</a:t>
                      </a:r>
                      <a:endParaRPr lang="ko-KR" altLang="en-US" sz="1200" b="1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/>
                </a:tc>
              </a:tr>
              <a:tr h="87469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나눔고딕" pitchFamily="50" charset="-127"/>
                          <a:ea typeface="나눔고딕" pitchFamily="50" charset="-127"/>
                        </a:rPr>
                        <a:t>교육</a:t>
                      </a:r>
                      <a:endParaRPr lang="en-US" altLang="ko-KR" sz="1200" b="1" dirty="0" smtClean="0">
                        <a:latin typeface="나눔고딕" pitchFamily="50" charset="-127"/>
                        <a:ea typeface="나눔고딕" pitchFamily="50" charset="-127"/>
                      </a:endParaRPr>
                    </a:p>
                    <a:p>
                      <a:pPr algn="ctr" latinLnBrk="1"/>
                      <a:r>
                        <a:rPr lang="ko-KR" altLang="en-US" sz="1200" b="1" dirty="0" smtClean="0">
                          <a:latin typeface="나눔고딕" pitchFamily="50" charset="-127"/>
                          <a:ea typeface="나눔고딕" pitchFamily="50" charset="-127"/>
                        </a:rPr>
                        <a:t>신청</a:t>
                      </a:r>
                      <a:endParaRPr lang="en-US" altLang="ko-KR" sz="1200" b="1" dirty="0" smtClean="0">
                        <a:latin typeface="나눔고딕" pitchFamily="50" charset="-127"/>
                        <a:ea typeface="나눔고딕" pitchFamily="50" charset="-127"/>
                      </a:endParaRPr>
                    </a:p>
                    <a:p>
                      <a:pPr algn="ctr" latinLnBrk="1"/>
                      <a:r>
                        <a:rPr lang="ko-KR" altLang="en-US" sz="1200" b="1" dirty="0" smtClean="0">
                          <a:latin typeface="나눔고딕" pitchFamily="50" charset="-127"/>
                          <a:ea typeface="나눔고딕" pitchFamily="50" charset="-127"/>
                        </a:rPr>
                        <a:t>학과</a:t>
                      </a:r>
                      <a:endParaRPr lang="ko-KR" altLang="en-US" sz="1200" b="1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 latinLnBrk="1">
                        <a:buNone/>
                      </a:pPr>
                      <a:r>
                        <a:rPr lang="en-US" altLang="ko-KR" sz="1200" b="1" dirty="0" smtClean="0">
                          <a:latin typeface="나눔고딕" pitchFamily="50" charset="-127"/>
                          <a:ea typeface="나눔고딕" pitchFamily="50" charset="-127"/>
                        </a:rPr>
                        <a:t>1. </a:t>
                      </a:r>
                      <a:r>
                        <a:rPr lang="ko-KR" altLang="en-US" sz="1200" b="1" dirty="0" smtClean="0">
                          <a:latin typeface="나눔고딕" pitchFamily="50" charset="-127"/>
                          <a:ea typeface="나눔고딕" pitchFamily="50" charset="-127"/>
                        </a:rPr>
                        <a:t>국제관계학과</a:t>
                      </a:r>
                      <a:endParaRPr lang="en-US" altLang="ko-KR" sz="1200" b="1" dirty="0" smtClean="0">
                        <a:latin typeface="나눔고딕" pitchFamily="50" charset="-127"/>
                        <a:ea typeface="나눔고딕" pitchFamily="50" charset="-127"/>
                      </a:endParaRPr>
                    </a:p>
                    <a:p>
                      <a:pPr marL="0" indent="0" algn="l" latinLnBrk="1">
                        <a:buNone/>
                      </a:pPr>
                      <a:r>
                        <a:rPr lang="en-US" altLang="ko-KR" sz="1200" b="1" dirty="0" smtClean="0">
                          <a:latin typeface="나눔고딕" pitchFamily="50" charset="-127"/>
                          <a:ea typeface="나눔고딕" pitchFamily="50" charset="-127"/>
                        </a:rPr>
                        <a:t>2. </a:t>
                      </a:r>
                      <a:r>
                        <a:rPr lang="ko-KR" altLang="en-US" sz="1200" b="1" dirty="0" err="1" smtClean="0">
                          <a:latin typeface="나눔고딕" pitchFamily="50" charset="-127"/>
                          <a:ea typeface="나눔고딕" pitchFamily="50" charset="-127"/>
                        </a:rPr>
                        <a:t>영상에니메이션</a:t>
                      </a:r>
                      <a:endParaRPr lang="en-US" altLang="ko-KR" sz="1200" b="1" dirty="0" smtClean="0">
                        <a:latin typeface="나눔고딕" pitchFamily="50" charset="-127"/>
                        <a:ea typeface="나눔고딕" pitchFamily="50" charset="-127"/>
                      </a:endParaRPr>
                    </a:p>
                    <a:p>
                      <a:pPr marL="0" indent="0" algn="l" latinLnBrk="1">
                        <a:buNone/>
                      </a:pPr>
                      <a:r>
                        <a:rPr lang="en-US" altLang="ko-KR" sz="1200" b="1" dirty="0" smtClean="0">
                          <a:latin typeface="나눔고딕" pitchFamily="50" charset="-127"/>
                          <a:ea typeface="나눔고딕" pitchFamily="50" charset="-127"/>
                        </a:rPr>
                        <a:t>    </a:t>
                      </a:r>
                      <a:r>
                        <a:rPr lang="ko-KR" altLang="en-US" sz="1200" b="1" dirty="0" smtClean="0">
                          <a:latin typeface="나눔고딕" pitchFamily="50" charset="-127"/>
                          <a:ea typeface="나눔고딕" pitchFamily="50" charset="-127"/>
                        </a:rPr>
                        <a:t>디자인학과</a:t>
                      </a:r>
                      <a:endParaRPr lang="en-US" altLang="ko-KR" sz="1200" b="1" dirty="0" smtClean="0">
                        <a:latin typeface="나눔고딕" pitchFamily="50" charset="-127"/>
                        <a:ea typeface="나눔고딕" pitchFamily="50" charset="-127"/>
                      </a:endParaRPr>
                    </a:p>
                    <a:p>
                      <a:pPr marL="0" indent="0" algn="l" latinLnBrk="1">
                        <a:buNone/>
                      </a:pPr>
                      <a:r>
                        <a:rPr lang="en-US" altLang="ko-KR" sz="1200" b="1" dirty="0" smtClean="0">
                          <a:latin typeface="나눔고딕" pitchFamily="50" charset="-127"/>
                          <a:ea typeface="나눔고딕" pitchFamily="50" charset="-127"/>
                        </a:rPr>
                        <a:t>3. </a:t>
                      </a:r>
                      <a:r>
                        <a:rPr lang="ko-KR" altLang="en-US" sz="1200" b="1" dirty="0" smtClean="0">
                          <a:latin typeface="나눔고딕" pitchFamily="50" charset="-127"/>
                          <a:ea typeface="나눔고딕" pitchFamily="50" charset="-127"/>
                        </a:rPr>
                        <a:t>역사교육과</a:t>
                      </a:r>
                      <a:endParaRPr lang="ko-KR" altLang="en-US" sz="1200" b="1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b="1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b="1" dirty="0" smtClean="0">
                          <a:latin typeface="나눔고딕" pitchFamily="50" charset="-127"/>
                          <a:ea typeface="나눔고딕" pitchFamily="50" charset="-127"/>
                        </a:rPr>
                        <a:t>1. </a:t>
                      </a:r>
                      <a:r>
                        <a:rPr lang="ko-KR" altLang="en-US" sz="1200" b="1" dirty="0" smtClean="0">
                          <a:latin typeface="나눔고딕" pitchFamily="50" charset="-127"/>
                          <a:ea typeface="나눔고딕" pitchFamily="50" charset="-127"/>
                        </a:rPr>
                        <a:t>영어교육과</a:t>
                      </a:r>
                      <a:endParaRPr lang="ko-KR" altLang="en-US" sz="1200" b="1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 latinLnBrk="1">
                        <a:buNone/>
                      </a:pPr>
                      <a:r>
                        <a:rPr lang="en-US" altLang="ko-KR" sz="1200" b="1" dirty="0" smtClean="0">
                          <a:latin typeface="나눔고딕" pitchFamily="50" charset="-127"/>
                          <a:ea typeface="나눔고딕" pitchFamily="50" charset="-127"/>
                        </a:rPr>
                        <a:t>1. </a:t>
                      </a:r>
                      <a:r>
                        <a:rPr lang="ko-KR" altLang="en-US" sz="1200" b="1" dirty="0" smtClean="0">
                          <a:latin typeface="나눔고딕" pitchFamily="50" charset="-127"/>
                          <a:ea typeface="나눔고딕" pitchFamily="50" charset="-127"/>
                        </a:rPr>
                        <a:t>산업복지학과</a:t>
                      </a:r>
                      <a:endParaRPr lang="en-US" altLang="ko-KR" sz="1200" b="1" dirty="0" smtClean="0">
                        <a:latin typeface="나눔고딕" pitchFamily="50" charset="-127"/>
                        <a:ea typeface="나눔고딕" pitchFamily="50" charset="-127"/>
                      </a:endParaRPr>
                    </a:p>
                    <a:p>
                      <a:pPr marL="0" indent="0" algn="l" latinLnBrk="1">
                        <a:buNone/>
                      </a:pPr>
                      <a:r>
                        <a:rPr lang="en-US" altLang="ko-KR" sz="1200" b="1" dirty="0" smtClean="0">
                          <a:latin typeface="나눔고딕" pitchFamily="50" charset="-127"/>
                          <a:ea typeface="나눔고딕" pitchFamily="50" charset="-127"/>
                        </a:rPr>
                        <a:t>2. </a:t>
                      </a:r>
                      <a:r>
                        <a:rPr lang="ko-KR" altLang="en-US" sz="1200" b="1" dirty="0" smtClean="0">
                          <a:latin typeface="나눔고딕" pitchFamily="50" charset="-127"/>
                          <a:ea typeface="나눔고딕" pitchFamily="50" charset="-127"/>
                        </a:rPr>
                        <a:t>원예학과</a:t>
                      </a:r>
                      <a:endParaRPr lang="ko-KR" altLang="en-US" sz="1200" b="1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 latinLnBrk="1">
                        <a:buNone/>
                      </a:pPr>
                      <a:endParaRPr lang="ko-KR" altLang="en-US" sz="1200" b="1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3" name="직사각형 12"/>
          <p:cNvSpPr/>
          <p:nvPr/>
        </p:nvSpPr>
        <p:spPr bwMode="auto">
          <a:xfrm>
            <a:off x="541170" y="1685818"/>
            <a:ext cx="7958348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16377">
              <a:lnSpc>
                <a:spcPct val="120000"/>
              </a:lnSpc>
              <a:spcAft>
                <a:spcPts val="225"/>
              </a:spcAft>
              <a:defRPr/>
            </a:pPr>
            <a:r>
              <a:rPr lang="ko-KR" altLang="en-US" sz="16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집중 컨설팅 기간에 학과별 교육을 실시하는 학과</a:t>
            </a:r>
            <a:endParaRPr lang="en-US" altLang="ko-KR" sz="1600" b="1" spc="-75" dirty="0" smtClean="0">
              <a:ln>
                <a:solidFill>
                  <a:srgbClr val="D91962">
                    <a:alpha val="0"/>
                  </a:srgb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722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 bwMode="auto">
          <a:xfrm>
            <a:off x="29980" y="130938"/>
            <a:ext cx="908404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 bwMode="auto">
          <a:xfrm>
            <a:off x="29980" y="764704"/>
            <a:ext cx="9084040" cy="0"/>
          </a:xfrm>
          <a:prstGeom prst="line">
            <a:avLst/>
          </a:prstGeom>
          <a:ln w="25400">
            <a:solidFill>
              <a:srgbClr val="2C2A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 bwMode="auto">
          <a:xfrm>
            <a:off x="174843" y="224700"/>
            <a:ext cx="2995032" cy="438572"/>
          </a:xfrm>
          <a:prstGeom prst="rect">
            <a:avLst/>
          </a:prstGeom>
          <a:noFill/>
        </p:spPr>
        <p:txBody>
          <a:bodyPr wrap="none" lIns="68571" tIns="34285" rIns="68571" bIns="34285">
            <a:spAutoFit/>
          </a:bodyPr>
          <a:lstStyle>
            <a:defPPr>
              <a:defRPr lang="ko-KR"/>
            </a:defPPr>
            <a:lvl1pPr>
              <a:defRPr sz="1600">
                <a:ln>
                  <a:solidFill>
                    <a:srgbClr val="2C2A25">
                      <a:alpha val="0"/>
                    </a:srgbClr>
                  </a:solidFill>
                </a:ln>
                <a:latin typeface="한컴 윤고딕 240" pitchFamily="18" charset="-127"/>
                <a:ea typeface="한컴 윤고딕 240" pitchFamily="18" charset="-127"/>
              </a:defRPr>
            </a:lvl1pPr>
          </a:lstStyle>
          <a:p>
            <a:pPr defTabSz="816377">
              <a:defRPr/>
            </a:pPr>
            <a:r>
              <a:rPr lang="ko-KR" altLang="en-US" sz="2400" dirty="0" smtClean="0">
                <a:latin typeface="나눔고딕 ExtraBold" pitchFamily="50" charset="-127"/>
                <a:ea typeface="나눔고딕 ExtraBold" pitchFamily="50" charset="-127"/>
              </a:rPr>
              <a:t>집중 컨설팅 기간 운영</a:t>
            </a:r>
            <a:endParaRPr lang="ko-KR" altLang="en-US" sz="2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9336" y="1132470"/>
            <a:ext cx="3668648" cy="496330"/>
          </a:xfrm>
          <a:prstGeom prst="rect">
            <a:avLst/>
          </a:prstGeom>
          <a:noFill/>
        </p:spPr>
        <p:txBody>
          <a:bodyPr lIns="68571" tIns="34285" rIns="68571" bIns="34285" anchor="ctr"/>
          <a:lstStyle/>
          <a:p>
            <a:pPr>
              <a:defRPr/>
            </a:pPr>
            <a:r>
              <a:rPr lang="ko-KR" altLang="en-US" sz="2000" b="1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집중 컨설팅 기간 운영</a:t>
            </a:r>
            <a:endParaRPr lang="ko-KR" altLang="en-US" sz="2000" b="1" dirty="0">
              <a:ln>
                <a:solidFill>
                  <a:schemeClr val="bg1">
                    <a:alpha val="5000"/>
                  </a:scheme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88151" y="1228249"/>
            <a:ext cx="157412" cy="32854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anchor="ctr"/>
          <a:lstStyle/>
          <a:p>
            <a:pPr algn="ctr">
              <a:defRPr/>
            </a:pPr>
            <a:endParaRPr lang="ko-KR" altLang="en-US" sz="21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/>
          <p:cNvSpPr/>
          <p:nvPr/>
        </p:nvSpPr>
        <p:spPr bwMode="auto">
          <a:xfrm>
            <a:off x="541170" y="2004193"/>
            <a:ext cx="79583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16377">
              <a:lnSpc>
                <a:spcPct val="120000"/>
              </a:lnSpc>
              <a:spcAft>
                <a:spcPts val="225"/>
              </a:spcAft>
              <a:defRPr/>
            </a:pPr>
            <a:r>
              <a:rPr lang="ko-KR" altLang="en-US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집중 컨설팅 </a:t>
            </a:r>
            <a:r>
              <a:rPr lang="ko-KR" altLang="en-US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기간 이후에 학과별 교육 일정을 요청하신 학과의 경우</a:t>
            </a:r>
            <a:endParaRPr lang="en-US" altLang="ko-KR" sz="2000" b="1" spc="-75" dirty="0" smtClean="0">
              <a:ln>
                <a:solidFill>
                  <a:srgbClr val="D91962">
                    <a:alpha val="0"/>
                  </a:srgb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직사각형 12"/>
          <p:cNvSpPr/>
          <p:nvPr/>
        </p:nvSpPr>
        <p:spPr bwMode="auto">
          <a:xfrm>
            <a:off x="541170" y="2836464"/>
            <a:ext cx="79583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16377">
              <a:lnSpc>
                <a:spcPct val="120000"/>
              </a:lnSpc>
              <a:spcAft>
                <a:spcPts val="225"/>
              </a:spcAft>
              <a:defRPr/>
            </a:pPr>
            <a:r>
              <a:rPr lang="ko-KR" altLang="en-US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학생들과의 만남이 늦어지게 되어 학생들의 </a:t>
            </a:r>
            <a:r>
              <a:rPr lang="ko-KR" altLang="en-US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참여율이 낮을 것으로 예상</a:t>
            </a:r>
            <a:r>
              <a:rPr lang="ko-KR" altLang="en-US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되니</a:t>
            </a:r>
            <a:endParaRPr lang="en-US" altLang="ko-KR" sz="2000" b="1" spc="-75" dirty="0" smtClean="0">
              <a:ln>
                <a:solidFill>
                  <a:srgbClr val="D91962">
                    <a:alpha val="0"/>
                  </a:srgb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직사각형 14"/>
          <p:cNvSpPr/>
          <p:nvPr/>
        </p:nvSpPr>
        <p:spPr bwMode="auto">
          <a:xfrm>
            <a:off x="541170" y="3637957"/>
            <a:ext cx="79583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16377">
              <a:lnSpc>
                <a:spcPct val="120000"/>
              </a:lnSpc>
              <a:spcAft>
                <a:spcPts val="225"/>
              </a:spcAft>
              <a:defRPr/>
            </a:pPr>
            <a:r>
              <a:rPr lang="ko-KR" altLang="en-US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집중 컨설팅 기간에 학과별 교육을 실시 </a:t>
            </a:r>
            <a:r>
              <a:rPr lang="ko-KR" altLang="en-US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할 수 있도록</a:t>
            </a:r>
            <a:endParaRPr lang="en-US" altLang="ko-KR" sz="2000" b="1" spc="-75" dirty="0" smtClean="0">
              <a:ln>
                <a:solidFill>
                  <a:srgbClr val="D91962">
                    <a:alpha val="0"/>
                  </a:srgb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직사각형 15"/>
          <p:cNvSpPr/>
          <p:nvPr/>
        </p:nvSpPr>
        <p:spPr bwMode="auto">
          <a:xfrm>
            <a:off x="541170" y="4439450"/>
            <a:ext cx="79583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16377">
              <a:lnSpc>
                <a:spcPct val="120000"/>
              </a:lnSpc>
              <a:spcAft>
                <a:spcPts val="225"/>
              </a:spcAft>
              <a:defRPr/>
            </a:pPr>
            <a:r>
              <a:rPr lang="ko-KR" altLang="en-US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교육 일정을 조정하여 주시길 부탁 드립니다</a:t>
            </a:r>
            <a:r>
              <a:rPr lang="en-US" altLang="ko-KR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2000" b="1" spc="-75" dirty="0" smtClean="0">
              <a:ln>
                <a:solidFill>
                  <a:srgbClr val="D91962">
                    <a:alpha val="0"/>
                  </a:srgb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" name="직사각형 16"/>
          <p:cNvSpPr/>
          <p:nvPr/>
        </p:nvSpPr>
        <p:spPr bwMode="auto">
          <a:xfrm>
            <a:off x="541170" y="5240943"/>
            <a:ext cx="79583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16377">
              <a:lnSpc>
                <a:spcPct val="120000"/>
              </a:lnSpc>
              <a:spcAft>
                <a:spcPts val="225"/>
              </a:spcAft>
              <a:defRPr/>
            </a:pPr>
            <a:r>
              <a:rPr lang="ko-KR" altLang="en-US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중간고사 이후 학과별 교육이 빠르면 빠를수록 </a:t>
            </a:r>
            <a:r>
              <a:rPr lang="ko-KR" altLang="en-US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학생들에게 더 많은 혜택</a:t>
            </a:r>
            <a:r>
              <a:rPr lang="ko-KR" altLang="en-US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과</a:t>
            </a:r>
            <a:endParaRPr lang="en-US" altLang="ko-KR" sz="2000" b="1" spc="-75" dirty="0" smtClean="0">
              <a:ln>
                <a:solidFill>
                  <a:srgbClr val="D91962">
                    <a:alpha val="0"/>
                  </a:srgb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직사각형 17"/>
          <p:cNvSpPr/>
          <p:nvPr/>
        </p:nvSpPr>
        <p:spPr bwMode="auto">
          <a:xfrm>
            <a:off x="511190" y="6042434"/>
            <a:ext cx="82072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16377">
              <a:lnSpc>
                <a:spcPct val="120000"/>
              </a:lnSpc>
              <a:spcAft>
                <a:spcPts val="225"/>
              </a:spcAft>
              <a:defRPr/>
            </a:pPr>
            <a:r>
              <a:rPr lang="ko-KR" altLang="en-US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체계적이고 전문적인 </a:t>
            </a:r>
            <a:r>
              <a:rPr lang="ko-KR" altLang="en-US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진로 상담</a:t>
            </a:r>
            <a:r>
              <a:rPr lang="ko-KR" altLang="en-US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이 이루어 질 수 있다는 점을 고려하여 주십시오</a:t>
            </a:r>
            <a:r>
              <a:rPr lang="en-US" altLang="ko-KR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2000" b="1" spc="-75" dirty="0" smtClean="0">
              <a:ln>
                <a:solidFill>
                  <a:srgbClr val="D91962">
                    <a:alpha val="0"/>
                  </a:srgb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2184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658"/>
            <a:ext cx="3812878" cy="6858837"/>
          </a:xfrm>
          <a:prstGeom prst="rect">
            <a:avLst/>
          </a:prstGeom>
          <a:solidFill>
            <a:srgbClr val="E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anchor="ctr"/>
          <a:lstStyle/>
          <a:p>
            <a:pPr algn="ctr" defTabSz="816377">
              <a:defRPr/>
            </a:pPr>
            <a:endParaRPr kumimoji="0"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83428" y="2208793"/>
            <a:ext cx="3380460" cy="500127"/>
          </a:xfrm>
          <a:prstGeom prst="rect">
            <a:avLst/>
          </a:prstGeom>
          <a:noFill/>
        </p:spPr>
        <p:txBody>
          <a:bodyPr lIns="68571" tIns="34285" rIns="68571" bIns="34285">
            <a:spAutoFit/>
          </a:bodyPr>
          <a:lstStyle/>
          <a:p>
            <a:pPr defTabSz="816377">
              <a:defRPr/>
            </a:pPr>
            <a:r>
              <a:rPr lang="ko-KR" altLang="en-US" sz="28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프로그램 홍보 계획</a:t>
            </a:r>
            <a:endParaRPr lang="ko-KR" altLang="en-US" sz="28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4463974" y="3297563"/>
            <a:ext cx="1805604" cy="346239"/>
          </a:xfrm>
          <a:prstGeom prst="rect">
            <a:avLst/>
          </a:prstGeom>
          <a:noFill/>
        </p:spPr>
        <p:txBody>
          <a:bodyPr wrap="none" lIns="68571" tIns="34285" rIns="68571" bIns="34285">
            <a:spAutoFit/>
          </a:bodyPr>
          <a:lstStyle/>
          <a:p>
            <a:pPr marL="128588" indent="-128588" defTabSz="816377">
              <a:buFont typeface="Wingdings" pitchFamily="2" charset="2"/>
              <a:buChar char="ü"/>
              <a:defRPr/>
            </a:pPr>
            <a:r>
              <a:rPr kumimoji="0" lang="ko-KR" altLang="en-US" b="1" dirty="0">
                <a:ln>
                  <a:solidFill>
                    <a:prstClr val="white">
                      <a:alpha val="30000"/>
                    </a:prstClr>
                  </a:solidFill>
                </a:ln>
                <a:solidFill>
                  <a:srgbClr val="323232"/>
                </a:solidFill>
                <a:latin typeface="나눔고딕" pitchFamily="50" charset="-127"/>
                <a:ea typeface="나눔고딕" pitchFamily="50" charset="-127"/>
              </a:rPr>
              <a:t>  </a:t>
            </a:r>
            <a:r>
              <a:rPr kumimoji="0" lang="ko-KR" altLang="en-US" b="1" dirty="0" err="1" smtClean="0">
                <a:ln>
                  <a:solidFill>
                    <a:prstClr val="white">
                      <a:alpha val="30000"/>
                    </a:prstClr>
                  </a:solidFill>
                </a:ln>
                <a:solidFill>
                  <a:srgbClr val="323232"/>
                </a:solidFill>
                <a:latin typeface="나눔고딕" pitchFamily="50" charset="-127"/>
                <a:ea typeface="나눔고딕" pitchFamily="50" charset="-127"/>
              </a:rPr>
              <a:t>네이버</a:t>
            </a:r>
            <a:r>
              <a:rPr kumimoji="0" lang="ko-KR" altLang="en-US" b="1" dirty="0" smtClean="0">
                <a:ln>
                  <a:solidFill>
                    <a:prstClr val="white">
                      <a:alpha val="30000"/>
                    </a:prstClr>
                  </a:solidFill>
                </a:ln>
                <a:solidFill>
                  <a:srgbClr val="323232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kumimoji="0" lang="en-US" altLang="ko-KR" b="1" dirty="0" smtClean="0">
                <a:ln>
                  <a:solidFill>
                    <a:prstClr val="white">
                      <a:alpha val="30000"/>
                    </a:prstClr>
                  </a:solidFill>
                </a:ln>
                <a:solidFill>
                  <a:srgbClr val="323232"/>
                </a:solidFill>
                <a:latin typeface="나눔고딕" pitchFamily="50" charset="-127"/>
                <a:ea typeface="나눔고딕" pitchFamily="50" charset="-127"/>
              </a:rPr>
              <a:t>BAND</a:t>
            </a:r>
            <a:endParaRPr kumimoji="0" lang="ko-KR" altLang="en-US" b="1" dirty="0">
              <a:ln>
                <a:solidFill>
                  <a:prstClr val="white">
                    <a:alpha val="30000"/>
                  </a:prstClr>
                </a:solidFill>
              </a:ln>
              <a:solidFill>
                <a:srgbClr val="323232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4463975" y="2610557"/>
            <a:ext cx="2307345" cy="346239"/>
          </a:xfrm>
          <a:prstGeom prst="rect">
            <a:avLst/>
          </a:prstGeom>
          <a:noFill/>
        </p:spPr>
        <p:txBody>
          <a:bodyPr wrap="none" lIns="68571" tIns="34285" rIns="68571" bIns="34285">
            <a:spAutoFit/>
          </a:bodyPr>
          <a:lstStyle/>
          <a:p>
            <a:pPr marL="128588" indent="-128588" defTabSz="816377">
              <a:buFont typeface="Wingdings" pitchFamily="2" charset="2"/>
              <a:buChar char="ü"/>
              <a:defRPr/>
            </a:pPr>
            <a:r>
              <a:rPr kumimoji="0" lang="ko-KR" altLang="en-US" b="1" dirty="0">
                <a:ln>
                  <a:solidFill>
                    <a:prstClr val="white">
                      <a:alpha val="30000"/>
                    </a:prstClr>
                  </a:solidFill>
                </a:ln>
                <a:solidFill>
                  <a:srgbClr val="323232"/>
                </a:solidFill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b="1" dirty="0" smtClean="0">
                <a:ln>
                  <a:solidFill>
                    <a:prstClr val="white">
                      <a:alpha val="30000"/>
                    </a:prstClr>
                  </a:solidFill>
                </a:ln>
                <a:solidFill>
                  <a:srgbClr val="323232"/>
                </a:solidFill>
                <a:latin typeface="나눔고딕" pitchFamily="50" charset="-127"/>
                <a:ea typeface="나눔고딕" pitchFamily="50" charset="-127"/>
              </a:rPr>
              <a:t>학과별 게시판 공지</a:t>
            </a:r>
            <a:endParaRPr kumimoji="0" lang="en-US" altLang="ko-KR" b="1" dirty="0">
              <a:ln>
                <a:solidFill>
                  <a:prstClr val="white">
                    <a:alpha val="30000"/>
                  </a:prstClr>
                </a:solidFill>
              </a:ln>
              <a:solidFill>
                <a:srgbClr val="323232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4055797" y="2107428"/>
            <a:ext cx="4828613" cy="2524533"/>
          </a:xfrm>
          <a:prstGeom prst="roundRect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anchor="ctr"/>
          <a:lstStyle/>
          <a:p>
            <a:pPr algn="ctr" defTabSz="816377">
              <a:defRPr/>
            </a:pPr>
            <a:endParaRPr kumimoji="0" lang="ko-KR" altLang="en-US" b="1">
              <a:solidFill>
                <a:srgbClr val="323232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4463974" y="3957130"/>
            <a:ext cx="2307345" cy="346239"/>
          </a:xfrm>
          <a:prstGeom prst="rect">
            <a:avLst/>
          </a:prstGeom>
          <a:noFill/>
        </p:spPr>
        <p:txBody>
          <a:bodyPr wrap="none" lIns="68571" tIns="34285" rIns="68571" bIns="34285">
            <a:spAutoFit/>
          </a:bodyPr>
          <a:lstStyle/>
          <a:p>
            <a:pPr marL="128588" indent="-128588" defTabSz="816377">
              <a:buFont typeface="Wingdings" pitchFamily="2" charset="2"/>
              <a:buChar char="ü"/>
              <a:defRPr/>
            </a:pPr>
            <a:r>
              <a:rPr kumimoji="0" lang="ko-KR" altLang="en-US" b="1" dirty="0">
                <a:ln>
                  <a:solidFill>
                    <a:prstClr val="white">
                      <a:alpha val="30000"/>
                    </a:prstClr>
                  </a:solidFill>
                </a:ln>
                <a:solidFill>
                  <a:srgbClr val="323232"/>
                </a:solidFill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b="1" dirty="0" smtClean="0">
                <a:ln>
                  <a:solidFill>
                    <a:prstClr val="white">
                      <a:alpha val="30000"/>
                    </a:prstClr>
                  </a:solidFill>
                </a:ln>
                <a:solidFill>
                  <a:srgbClr val="323232"/>
                </a:solidFill>
                <a:latin typeface="나눔고딕" pitchFamily="50" charset="-127"/>
                <a:ea typeface="나눔고딕" pitchFamily="50" charset="-127"/>
              </a:rPr>
              <a:t>학과별 </a:t>
            </a:r>
            <a:r>
              <a:rPr lang="ko-KR" altLang="en-US" b="1" dirty="0" err="1" smtClean="0">
                <a:ln>
                  <a:solidFill>
                    <a:prstClr val="white">
                      <a:alpha val="30000"/>
                    </a:prstClr>
                  </a:solidFill>
                </a:ln>
                <a:solidFill>
                  <a:srgbClr val="323232"/>
                </a:solidFill>
                <a:latin typeface="나눔고딕" pitchFamily="50" charset="-127"/>
                <a:ea typeface="나눔고딕" pitchFamily="50" charset="-127"/>
              </a:rPr>
              <a:t>교육시</a:t>
            </a:r>
            <a:r>
              <a:rPr lang="ko-KR" altLang="en-US" b="1" dirty="0" smtClean="0">
                <a:ln>
                  <a:solidFill>
                    <a:prstClr val="white">
                      <a:alpha val="30000"/>
                    </a:prstClr>
                  </a:solidFill>
                </a:ln>
                <a:solidFill>
                  <a:srgbClr val="323232"/>
                </a:solidFill>
                <a:latin typeface="나눔고딕" pitchFamily="50" charset="-127"/>
                <a:ea typeface="나눔고딕" pitchFamily="50" charset="-127"/>
              </a:rPr>
              <a:t> 홍보</a:t>
            </a:r>
            <a:endParaRPr kumimoji="0" lang="ko-KR" altLang="en-US" b="1" dirty="0">
              <a:ln>
                <a:solidFill>
                  <a:prstClr val="white">
                    <a:alpha val="30000"/>
                  </a:prstClr>
                </a:solidFill>
              </a:ln>
              <a:solidFill>
                <a:srgbClr val="323232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4324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 bwMode="auto">
          <a:xfrm>
            <a:off x="29980" y="130938"/>
            <a:ext cx="908404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 bwMode="auto">
          <a:xfrm>
            <a:off x="29980" y="764704"/>
            <a:ext cx="9084040" cy="0"/>
          </a:xfrm>
          <a:prstGeom prst="line">
            <a:avLst/>
          </a:prstGeom>
          <a:ln w="25400">
            <a:solidFill>
              <a:srgbClr val="2C2A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 bwMode="auto">
          <a:xfrm>
            <a:off x="174843" y="224700"/>
            <a:ext cx="2619930" cy="438572"/>
          </a:xfrm>
          <a:prstGeom prst="rect">
            <a:avLst/>
          </a:prstGeom>
          <a:noFill/>
        </p:spPr>
        <p:txBody>
          <a:bodyPr wrap="none" lIns="68571" tIns="34285" rIns="68571" bIns="34285">
            <a:spAutoFit/>
          </a:bodyPr>
          <a:lstStyle>
            <a:defPPr>
              <a:defRPr lang="ko-KR"/>
            </a:defPPr>
            <a:lvl1pPr>
              <a:defRPr sz="1600">
                <a:ln>
                  <a:solidFill>
                    <a:srgbClr val="2C2A25">
                      <a:alpha val="0"/>
                    </a:srgbClr>
                  </a:solidFill>
                </a:ln>
                <a:latin typeface="한컴 윤고딕 240" pitchFamily="18" charset="-127"/>
                <a:ea typeface="한컴 윤고딕 240" pitchFamily="18" charset="-127"/>
              </a:defRPr>
            </a:lvl1pPr>
          </a:lstStyle>
          <a:p>
            <a:pPr defTabSz="816377">
              <a:defRPr/>
            </a:pPr>
            <a:r>
              <a:rPr lang="ko-KR" altLang="en-US" sz="2400" dirty="0" smtClean="0">
                <a:latin typeface="나눔고딕 ExtraBold" pitchFamily="50" charset="-127"/>
                <a:ea typeface="나눔고딕 ExtraBold" pitchFamily="50" charset="-127"/>
              </a:rPr>
              <a:t>프로그램 홍보 계획</a:t>
            </a:r>
            <a:endParaRPr lang="ko-KR" altLang="en-US" sz="2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9336" y="1132470"/>
            <a:ext cx="3668648" cy="496330"/>
          </a:xfrm>
          <a:prstGeom prst="rect">
            <a:avLst/>
          </a:prstGeom>
          <a:noFill/>
        </p:spPr>
        <p:txBody>
          <a:bodyPr lIns="68571" tIns="34285" rIns="68571" bIns="34285" anchor="ctr"/>
          <a:lstStyle/>
          <a:p>
            <a:pPr>
              <a:defRPr/>
            </a:pPr>
            <a:r>
              <a:rPr lang="ko-KR" altLang="en-US" sz="2000" b="1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프로그램 홍보 계획</a:t>
            </a:r>
            <a:endParaRPr lang="ko-KR" altLang="en-US" sz="2000" b="1" dirty="0">
              <a:ln>
                <a:solidFill>
                  <a:schemeClr val="bg1">
                    <a:alpha val="5000"/>
                  </a:scheme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88151" y="1228249"/>
            <a:ext cx="157412" cy="32854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anchor="ctr"/>
          <a:lstStyle/>
          <a:p>
            <a:pPr algn="ctr">
              <a:defRPr/>
            </a:pPr>
            <a:endParaRPr lang="ko-KR" altLang="en-US" sz="21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467544" y="1777047"/>
            <a:ext cx="1724432" cy="496330"/>
          </a:xfrm>
          <a:prstGeom prst="rect">
            <a:avLst/>
          </a:prstGeom>
          <a:noFill/>
        </p:spPr>
        <p:txBody>
          <a:bodyPr lIns="68571" tIns="34285" rIns="68571" bIns="34285" anchor="ctr"/>
          <a:lstStyle/>
          <a:p>
            <a:pPr>
              <a:defRPr/>
            </a:pPr>
            <a:r>
              <a:rPr lang="en-US" altLang="ko-KR" sz="2000" b="1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Step 1.</a:t>
            </a:r>
            <a:endParaRPr lang="ko-KR" altLang="en-US" sz="2000" b="1" dirty="0">
              <a:ln>
                <a:solidFill>
                  <a:schemeClr val="bg1">
                    <a:alpha val="5000"/>
                  </a:scheme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4" name="직사각형 13"/>
          <p:cNvSpPr/>
          <p:nvPr/>
        </p:nvSpPr>
        <p:spPr bwMode="auto">
          <a:xfrm>
            <a:off x="541170" y="2330948"/>
            <a:ext cx="7958348" cy="792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6377">
              <a:lnSpc>
                <a:spcPct val="120000"/>
              </a:lnSpc>
              <a:spcAft>
                <a:spcPts val="225"/>
              </a:spcAft>
              <a:defRPr/>
            </a:pPr>
            <a:r>
              <a:rPr lang="ko-KR" altLang="en-US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학과별 게시판에 공지사항 등록</a:t>
            </a:r>
            <a:endParaRPr lang="en-US" altLang="ko-KR" sz="2000" b="1" spc="-75" dirty="0" smtClean="0">
              <a:ln>
                <a:solidFill>
                  <a:srgbClr val="D91962">
                    <a:alpha val="0"/>
                  </a:srgb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defTabSz="816377">
              <a:lnSpc>
                <a:spcPct val="120000"/>
              </a:lnSpc>
              <a:spcAft>
                <a:spcPts val="225"/>
              </a:spcAft>
              <a:defRPr/>
            </a:pPr>
            <a:r>
              <a:rPr lang="ko-KR" altLang="en-US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공지 내용을 작성하여 조교 선생님들께 업로드 협조 요청 </a:t>
            </a:r>
            <a:endParaRPr lang="en-US" altLang="ko-KR" b="1" spc="-75" dirty="0" smtClean="0">
              <a:ln>
                <a:solidFill>
                  <a:srgbClr val="D91962">
                    <a:alpha val="0"/>
                  </a:srgb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544" y="3306042"/>
            <a:ext cx="1724432" cy="496330"/>
          </a:xfrm>
          <a:prstGeom prst="rect">
            <a:avLst/>
          </a:prstGeom>
          <a:noFill/>
        </p:spPr>
        <p:txBody>
          <a:bodyPr lIns="68571" tIns="34285" rIns="68571" bIns="34285" anchor="ctr"/>
          <a:lstStyle/>
          <a:p>
            <a:pPr>
              <a:defRPr/>
            </a:pPr>
            <a:r>
              <a:rPr lang="en-US" altLang="ko-KR" sz="2000" b="1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Step 2.</a:t>
            </a:r>
            <a:endParaRPr lang="ko-KR" altLang="en-US" sz="2000" b="1" dirty="0">
              <a:ln>
                <a:solidFill>
                  <a:schemeClr val="bg1">
                    <a:alpha val="5000"/>
                  </a:scheme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직사각형 15"/>
          <p:cNvSpPr/>
          <p:nvPr/>
        </p:nvSpPr>
        <p:spPr bwMode="auto">
          <a:xfrm>
            <a:off x="541170" y="3859943"/>
            <a:ext cx="7958348" cy="819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6377">
              <a:lnSpc>
                <a:spcPct val="120000"/>
              </a:lnSpc>
              <a:spcAft>
                <a:spcPts val="225"/>
              </a:spcAft>
              <a:defRPr/>
            </a:pPr>
            <a:r>
              <a:rPr lang="ko-KR" altLang="en-US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학과별 </a:t>
            </a:r>
            <a:r>
              <a:rPr lang="ko-KR" altLang="en-US" sz="2000" b="1" spc="-75" dirty="0" err="1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잡코칭</a:t>
            </a:r>
            <a:r>
              <a:rPr lang="ko-KR" altLang="en-US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 공식 </a:t>
            </a:r>
            <a:r>
              <a:rPr lang="ko-KR" altLang="en-US" sz="2000" b="1" spc="-75" dirty="0" err="1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네이버</a:t>
            </a:r>
            <a:r>
              <a:rPr lang="ko-KR" altLang="en-US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BAND </a:t>
            </a:r>
            <a:r>
              <a:rPr lang="ko-KR" altLang="en-US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활용</a:t>
            </a:r>
            <a:r>
              <a:rPr lang="en-US" altLang="ko-KR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 – ex) “</a:t>
            </a:r>
            <a:r>
              <a:rPr lang="ko-KR" altLang="en-US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대구대 </a:t>
            </a:r>
            <a:r>
              <a:rPr lang="ko-KR" altLang="en-US" sz="2000" b="1" spc="-75" dirty="0" err="1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잡코칭</a:t>
            </a:r>
            <a:r>
              <a:rPr lang="ko-KR" altLang="en-US" sz="2000" b="1" spc="-75" dirty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시각디자인</a:t>
            </a:r>
            <a:r>
              <a:rPr lang="ko-KR" altLang="en-US" sz="2000" b="1" spc="-75" dirty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과</a:t>
            </a:r>
            <a:r>
              <a:rPr lang="en-US" altLang="ko-KR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”</a:t>
            </a:r>
          </a:p>
          <a:p>
            <a:pPr defTabSz="816377">
              <a:lnSpc>
                <a:spcPct val="120000"/>
              </a:lnSpc>
              <a:spcAft>
                <a:spcPts val="225"/>
              </a:spcAft>
              <a:defRPr/>
            </a:pPr>
            <a:r>
              <a:rPr lang="en-US" altLang="ko-KR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BAND</a:t>
            </a:r>
            <a:r>
              <a:rPr lang="ko-KR" altLang="en-US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에 초대하기 위해 학생들의 기본 정보</a:t>
            </a:r>
            <a:r>
              <a:rPr lang="en-US" altLang="ko-KR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연락처 등</a:t>
            </a:r>
            <a:r>
              <a:rPr lang="en-US" altLang="ko-KR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 확보가 우선시 되어야 함</a:t>
            </a:r>
            <a:endParaRPr lang="en-US" altLang="ko-KR" b="1" spc="-75" dirty="0" smtClean="0">
              <a:ln>
                <a:solidFill>
                  <a:srgbClr val="D91962">
                    <a:alpha val="0"/>
                  </a:srgb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7544" y="4835038"/>
            <a:ext cx="1724432" cy="496330"/>
          </a:xfrm>
          <a:prstGeom prst="rect">
            <a:avLst/>
          </a:prstGeom>
          <a:noFill/>
        </p:spPr>
        <p:txBody>
          <a:bodyPr lIns="68571" tIns="34285" rIns="68571" bIns="34285" anchor="ctr"/>
          <a:lstStyle/>
          <a:p>
            <a:pPr>
              <a:defRPr/>
            </a:pPr>
            <a:r>
              <a:rPr lang="en-US" altLang="ko-KR" sz="2000" b="1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Step 3.</a:t>
            </a:r>
            <a:endParaRPr lang="ko-KR" altLang="en-US" sz="2000" b="1" dirty="0">
              <a:ln>
                <a:solidFill>
                  <a:schemeClr val="bg1">
                    <a:alpha val="5000"/>
                  </a:scheme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직사각형 17"/>
          <p:cNvSpPr/>
          <p:nvPr/>
        </p:nvSpPr>
        <p:spPr bwMode="auto">
          <a:xfrm>
            <a:off x="541170" y="5388939"/>
            <a:ext cx="7958348" cy="1177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6377">
              <a:lnSpc>
                <a:spcPct val="120000"/>
              </a:lnSpc>
              <a:spcAft>
                <a:spcPts val="225"/>
              </a:spcAft>
              <a:defRPr/>
            </a:pPr>
            <a:r>
              <a:rPr lang="ko-KR" altLang="en-US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학과별 교육 시 홍보</a:t>
            </a:r>
            <a:endParaRPr lang="en-US" altLang="ko-KR" sz="2000" b="1" spc="-75" dirty="0" smtClean="0">
              <a:ln>
                <a:solidFill>
                  <a:srgbClr val="D91962">
                    <a:alpha val="0"/>
                  </a:srgb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defTabSz="816377">
              <a:lnSpc>
                <a:spcPct val="120000"/>
              </a:lnSpc>
              <a:spcAft>
                <a:spcPts val="225"/>
              </a:spcAft>
              <a:defRPr/>
            </a:pPr>
            <a:r>
              <a:rPr lang="ko-KR" altLang="en-US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집중 기간 이후에 학과별 교육 일정을 잡은 학과의 경우</a:t>
            </a:r>
            <a:endParaRPr lang="en-US" altLang="ko-KR" b="1" spc="-75" dirty="0" smtClean="0">
              <a:ln>
                <a:solidFill>
                  <a:srgbClr val="D91962">
                    <a:alpha val="0"/>
                  </a:srgb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defTabSz="816377">
              <a:lnSpc>
                <a:spcPct val="120000"/>
              </a:lnSpc>
              <a:spcAft>
                <a:spcPts val="225"/>
              </a:spcAft>
              <a:defRPr/>
            </a:pPr>
            <a:r>
              <a:rPr lang="ko-KR" altLang="en-US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조교 선생님들의 협조 하에 중간고사 기간과 집중 기간에 학생들에게 팜플렛 자료 전달</a:t>
            </a:r>
            <a:endParaRPr lang="en-US" altLang="ko-KR" b="1" spc="-75" dirty="0" smtClean="0">
              <a:ln>
                <a:solidFill>
                  <a:srgbClr val="D91962">
                    <a:alpha val="0"/>
                  </a:srgb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5457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658"/>
            <a:ext cx="3812878" cy="6858837"/>
          </a:xfrm>
          <a:prstGeom prst="rect">
            <a:avLst/>
          </a:prstGeom>
          <a:solidFill>
            <a:srgbClr val="E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anchor="ctr"/>
          <a:lstStyle/>
          <a:p>
            <a:pPr algn="ctr" defTabSz="816377">
              <a:defRPr/>
            </a:pPr>
            <a:endParaRPr kumimoji="0"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83428" y="2208793"/>
            <a:ext cx="3380460" cy="500127"/>
          </a:xfrm>
          <a:prstGeom prst="rect">
            <a:avLst/>
          </a:prstGeom>
          <a:noFill/>
        </p:spPr>
        <p:txBody>
          <a:bodyPr lIns="68571" tIns="34285" rIns="68571" bIns="34285">
            <a:spAutoFit/>
          </a:bodyPr>
          <a:lstStyle/>
          <a:p>
            <a:pPr defTabSz="816377">
              <a:defRPr/>
            </a:pPr>
            <a:r>
              <a:rPr lang="ko-KR" altLang="en-US" sz="28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요청 사항</a:t>
            </a:r>
            <a:endParaRPr lang="ko-KR" altLang="en-US" sz="28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4463974" y="3297563"/>
            <a:ext cx="3187393" cy="346239"/>
          </a:xfrm>
          <a:prstGeom prst="rect">
            <a:avLst/>
          </a:prstGeom>
          <a:noFill/>
        </p:spPr>
        <p:txBody>
          <a:bodyPr wrap="none" lIns="68571" tIns="34285" rIns="68571" bIns="34285">
            <a:spAutoFit/>
          </a:bodyPr>
          <a:lstStyle/>
          <a:p>
            <a:pPr marL="128588" indent="-128588" defTabSz="816377">
              <a:buFont typeface="Wingdings" pitchFamily="2" charset="2"/>
              <a:buChar char="ü"/>
              <a:defRPr/>
            </a:pPr>
            <a:r>
              <a:rPr kumimoji="0" lang="ko-KR" altLang="en-US" b="1" dirty="0">
                <a:ln>
                  <a:solidFill>
                    <a:prstClr val="white">
                      <a:alpha val="30000"/>
                    </a:prstClr>
                  </a:solidFill>
                </a:ln>
                <a:solidFill>
                  <a:srgbClr val="323232"/>
                </a:solidFill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b="1" dirty="0" smtClean="0">
                <a:ln>
                  <a:solidFill>
                    <a:prstClr val="white">
                      <a:alpha val="30000"/>
                    </a:prstClr>
                  </a:solidFill>
                </a:ln>
                <a:solidFill>
                  <a:srgbClr val="323232"/>
                </a:solidFill>
                <a:latin typeface="나눔고딕" pitchFamily="50" charset="-127"/>
                <a:ea typeface="나눔고딕" pitchFamily="50" charset="-127"/>
              </a:rPr>
              <a:t>학과장</a:t>
            </a:r>
            <a:r>
              <a:rPr lang="en-US" altLang="ko-KR" b="1" dirty="0" smtClean="0">
                <a:ln>
                  <a:solidFill>
                    <a:prstClr val="white">
                      <a:alpha val="30000"/>
                    </a:prstClr>
                  </a:solidFill>
                </a:ln>
                <a:solidFill>
                  <a:srgbClr val="323232"/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b="1" dirty="0" smtClean="0">
                <a:ln>
                  <a:solidFill>
                    <a:prstClr val="white">
                      <a:alpha val="30000"/>
                    </a:prstClr>
                  </a:solidFill>
                </a:ln>
                <a:solidFill>
                  <a:srgbClr val="323232"/>
                </a:solidFill>
                <a:latin typeface="나눔고딕" pitchFamily="50" charset="-127"/>
                <a:ea typeface="나눔고딕" pitchFamily="50" charset="-127"/>
              </a:rPr>
              <a:t>교수님</a:t>
            </a:r>
            <a:r>
              <a:rPr lang="en-US" altLang="ko-KR" b="1" dirty="0" smtClean="0">
                <a:ln>
                  <a:solidFill>
                    <a:prstClr val="white">
                      <a:alpha val="30000"/>
                    </a:prstClr>
                  </a:solidFill>
                </a:ln>
                <a:solidFill>
                  <a:srgbClr val="323232"/>
                </a:solidFill>
                <a:latin typeface="나눔고딕" pitchFamily="50" charset="-127"/>
                <a:ea typeface="나눔고딕" pitchFamily="50" charset="-127"/>
              </a:rPr>
              <a:t>) </a:t>
            </a:r>
            <a:r>
              <a:rPr lang="ko-KR" altLang="en-US" b="1" dirty="0" smtClean="0">
                <a:ln>
                  <a:solidFill>
                    <a:prstClr val="white">
                      <a:alpha val="30000"/>
                    </a:prstClr>
                  </a:solidFill>
                </a:ln>
                <a:solidFill>
                  <a:srgbClr val="323232"/>
                </a:solidFill>
                <a:latin typeface="나눔고딕" pitchFamily="50" charset="-127"/>
                <a:ea typeface="나눔고딕" pitchFamily="50" charset="-127"/>
              </a:rPr>
              <a:t>간담회 일정</a:t>
            </a:r>
            <a:endParaRPr kumimoji="0" lang="ko-KR" altLang="en-US" b="1" dirty="0">
              <a:ln>
                <a:solidFill>
                  <a:prstClr val="white">
                    <a:alpha val="30000"/>
                  </a:prstClr>
                </a:solidFill>
              </a:ln>
              <a:solidFill>
                <a:srgbClr val="323232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4463975" y="2610557"/>
            <a:ext cx="2804276" cy="346239"/>
          </a:xfrm>
          <a:prstGeom prst="rect">
            <a:avLst/>
          </a:prstGeom>
          <a:noFill/>
        </p:spPr>
        <p:txBody>
          <a:bodyPr wrap="none" lIns="68571" tIns="34285" rIns="68571" bIns="34285">
            <a:spAutoFit/>
          </a:bodyPr>
          <a:lstStyle/>
          <a:p>
            <a:pPr marL="128588" indent="-128588" defTabSz="816377">
              <a:buFont typeface="Wingdings" pitchFamily="2" charset="2"/>
              <a:buChar char="ü"/>
              <a:defRPr/>
            </a:pPr>
            <a:r>
              <a:rPr kumimoji="0" lang="ko-KR" altLang="en-US" b="1" dirty="0">
                <a:ln>
                  <a:solidFill>
                    <a:prstClr val="white">
                      <a:alpha val="30000"/>
                    </a:prstClr>
                  </a:solidFill>
                </a:ln>
                <a:solidFill>
                  <a:srgbClr val="323232"/>
                </a:solidFill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b="1" dirty="0" smtClean="0">
                <a:ln>
                  <a:solidFill>
                    <a:prstClr val="white">
                      <a:alpha val="30000"/>
                    </a:prstClr>
                  </a:solidFill>
                </a:ln>
                <a:solidFill>
                  <a:srgbClr val="323232"/>
                </a:solidFill>
                <a:latin typeface="나눔고딕" pitchFamily="50" charset="-127"/>
                <a:ea typeface="나눔고딕" pitchFamily="50" charset="-127"/>
              </a:rPr>
              <a:t>학과별 담당자 요청 사항</a:t>
            </a:r>
            <a:endParaRPr kumimoji="0" lang="en-US" altLang="ko-KR" b="1" dirty="0">
              <a:ln>
                <a:solidFill>
                  <a:prstClr val="white">
                    <a:alpha val="30000"/>
                  </a:prstClr>
                </a:solidFill>
              </a:ln>
              <a:solidFill>
                <a:srgbClr val="323232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4055797" y="2107428"/>
            <a:ext cx="4828613" cy="2524533"/>
          </a:xfrm>
          <a:prstGeom prst="roundRect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anchor="ctr"/>
          <a:lstStyle/>
          <a:p>
            <a:pPr algn="ctr" defTabSz="816377">
              <a:defRPr/>
            </a:pPr>
            <a:endParaRPr kumimoji="0" lang="ko-KR" altLang="en-US" b="1">
              <a:solidFill>
                <a:srgbClr val="323232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4415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 bwMode="auto">
          <a:xfrm>
            <a:off x="29980" y="130938"/>
            <a:ext cx="908404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 bwMode="auto">
          <a:xfrm>
            <a:off x="29980" y="764704"/>
            <a:ext cx="9084040" cy="0"/>
          </a:xfrm>
          <a:prstGeom prst="line">
            <a:avLst/>
          </a:prstGeom>
          <a:ln w="25400">
            <a:solidFill>
              <a:srgbClr val="2C2A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 bwMode="auto">
          <a:xfrm>
            <a:off x="174843" y="224700"/>
            <a:ext cx="1379206" cy="438572"/>
          </a:xfrm>
          <a:prstGeom prst="rect">
            <a:avLst/>
          </a:prstGeom>
          <a:noFill/>
        </p:spPr>
        <p:txBody>
          <a:bodyPr wrap="none" lIns="68571" tIns="34285" rIns="68571" bIns="34285">
            <a:spAutoFit/>
          </a:bodyPr>
          <a:lstStyle>
            <a:defPPr>
              <a:defRPr lang="ko-KR"/>
            </a:defPPr>
            <a:lvl1pPr>
              <a:defRPr sz="1600">
                <a:ln>
                  <a:solidFill>
                    <a:srgbClr val="2C2A25">
                      <a:alpha val="0"/>
                    </a:srgbClr>
                  </a:solidFill>
                </a:ln>
                <a:latin typeface="한컴 윤고딕 240" pitchFamily="18" charset="-127"/>
                <a:ea typeface="한컴 윤고딕 240" pitchFamily="18" charset="-127"/>
              </a:defRPr>
            </a:lvl1pPr>
          </a:lstStyle>
          <a:p>
            <a:pPr defTabSz="816377">
              <a:defRPr/>
            </a:pPr>
            <a:r>
              <a:rPr lang="ko-KR" altLang="en-US" sz="2400" dirty="0" smtClean="0">
                <a:latin typeface="나눔고딕 ExtraBold" pitchFamily="50" charset="-127"/>
                <a:ea typeface="나눔고딕 ExtraBold" pitchFamily="50" charset="-127"/>
              </a:rPr>
              <a:t>요청 사항</a:t>
            </a:r>
            <a:endParaRPr lang="ko-KR" altLang="en-US" sz="2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9336" y="1132470"/>
            <a:ext cx="5324832" cy="496330"/>
          </a:xfrm>
          <a:prstGeom prst="rect">
            <a:avLst/>
          </a:prstGeom>
          <a:noFill/>
        </p:spPr>
        <p:txBody>
          <a:bodyPr lIns="68571" tIns="34285" rIns="68571" bIns="34285" anchor="ctr"/>
          <a:lstStyle/>
          <a:p>
            <a:pPr>
              <a:defRPr/>
            </a:pPr>
            <a:r>
              <a:rPr lang="ko-KR" altLang="en-US" sz="2000" b="1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학과별 담당자 분들께 정중히 요청 드립니다</a:t>
            </a:r>
            <a:r>
              <a:rPr lang="en-US" altLang="ko-KR" sz="2000" b="1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2000" b="1" dirty="0">
              <a:ln>
                <a:solidFill>
                  <a:schemeClr val="bg1">
                    <a:alpha val="5000"/>
                  </a:scheme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88151" y="1228249"/>
            <a:ext cx="157412" cy="32854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anchor="ctr"/>
          <a:lstStyle/>
          <a:p>
            <a:pPr algn="ctr">
              <a:defRPr/>
            </a:pPr>
            <a:endParaRPr lang="ko-KR" altLang="en-US" sz="21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467544" y="1777047"/>
            <a:ext cx="7776864" cy="496330"/>
          </a:xfrm>
          <a:prstGeom prst="rect">
            <a:avLst/>
          </a:prstGeom>
          <a:noFill/>
        </p:spPr>
        <p:txBody>
          <a:bodyPr lIns="68571" tIns="34285" rIns="68571" bIns="34285" anchor="ctr"/>
          <a:lstStyle/>
          <a:p>
            <a:pPr>
              <a:defRPr/>
            </a:pPr>
            <a:r>
              <a:rPr lang="en-US" altLang="ko-KR" b="1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1. </a:t>
            </a:r>
            <a:r>
              <a:rPr lang="ko-KR" altLang="en-US" b="1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내년 </a:t>
            </a:r>
            <a:r>
              <a:rPr lang="en-US" altLang="ko-KR" b="1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ko-KR" altLang="en-US" b="1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월 졸업예정자 학생들의 명단과 기본 정보를 요청 드립니다</a:t>
            </a:r>
            <a:r>
              <a:rPr lang="en-US" altLang="ko-KR" b="1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b="1" dirty="0">
              <a:ln>
                <a:solidFill>
                  <a:schemeClr val="bg1">
                    <a:alpha val="5000"/>
                  </a:scheme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4" name="직사각형 13"/>
          <p:cNvSpPr/>
          <p:nvPr/>
        </p:nvSpPr>
        <p:spPr bwMode="auto">
          <a:xfrm>
            <a:off x="790116" y="2330948"/>
            <a:ext cx="7958348" cy="708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6377">
              <a:lnSpc>
                <a:spcPct val="120000"/>
              </a:lnSpc>
              <a:spcAft>
                <a:spcPts val="225"/>
              </a:spcAft>
              <a:defRPr/>
            </a:pPr>
            <a:r>
              <a:rPr lang="ko-KR" altLang="en-US" sz="16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학생들에게 더 많은 교육 혜택과 체계적인 교육 진행을 위해 가장 우선적으로 필요한 </a:t>
            </a:r>
            <a:r>
              <a:rPr lang="ko-KR" altLang="en-US" sz="16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부분임을</a:t>
            </a:r>
            <a:endParaRPr lang="en-US" altLang="ko-KR" sz="1600" b="1" spc="-75" dirty="0" smtClean="0">
              <a:ln>
                <a:solidFill>
                  <a:srgbClr val="D91962">
                    <a:alpha val="0"/>
                  </a:srgb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defTabSz="816377">
              <a:lnSpc>
                <a:spcPct val="120000"/>
              </a:lnSpc>
              <a:spcAft>
                <a:spcPts val="225"/>
              </a:spcAft>
              <a:defRPr/>
            </a:pPr>
            <a:r>
              <a:rPr lang="ko-KR" altLang="en-US" sz="16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다시 </a:t>
            </a:r>
            <a:r>
              <a:rPr lang="ko-KR" altLang="en-US" sz="16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한번 강조 드립니다</a:t>
            </a:r>
            <a:r>
              <a:rPr lang="en-US" altLang="ko-KR" sz="16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7544" y="3251782"/>
            <a:ext cx="8646476" cy="496330"/>
          </a:xfrm>
          <a:prstGeom prst="rect">
            <a:avLst/>
          </a:prstGeom>
          <a:noFill/>
        </p:spPr>
        <p:txBody>
          <a:bodyPr lIns="68571" tIns="34285" rIns="68571" bIns="34285" anchor="ctr"/>
          <a:lstStyle/>
          <a:p>
            <a:pPr>
              <a:defRPr/>
            </a:pPr>
            <a:r>
              <a:rPr lang="en-US" altLang="ko-KR" b="1" dirty="0">
                <a:ln>
                  <a:solidFill>
                    <a:schemeClr val="bg1">
                      <a:alpha val="5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en-US" altLang="ko-KR" b="1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b="1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집중기간 </a:t>
            </a:r>
            <a:r>
              <a:rPr lang="ko-KR" altLang="en-US" b="1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이후에 </a:t>
            </a:r>
            <a:r>
              <a:rPr lang="ko-KR" altLang="en-US" b="1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학과별 교육 일정을 </a:t>
            </a:r>
            <a:r>
              <a:rPr lang="ko-KR" altLang="en-US" b="1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잡은 학과들</a:t>
            </a:r>
            <a:endParaRPr lang="ko-KR" altLang="en-US" b="1" dirty="0">
              <a:ln>
                <a:solidFill>
                  <a:schemeClr val="bg1">
                    <a:alpha val="5000"/>
                  </a:scheme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직사각형 19"/>
          <p:cNvSpPr/>
          <p:nvPr/>
        </p:nvSpPr>
        <p:spPr bwMode="auto">
          <a:xfrm>
            <a:off x="790116" y="3805683"/>
            <a:ext cx="7958348" cy="708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6377">
              <a:lnSpc>
                <a:spcPct val="120000"/>
              </a:lnSpc>
              <a:spcAft>
                <a:spcPts val="225"/>
              </a:spcAft>
              <a:defRPr/>
            </a:pPr>
            <a:r>
              <a:rPr lang="ko-KR" altLang="en-US" sz="16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중간고사 기간과 집중기간 첫 주에 프로그램 홍보 팜플렛을 대상 학생들에게</a:t>
            </a:r>
            <a:endParaRPr lang="en-US" altLang="ko-KR" sz="1600" b="1" spc="-75" dirty="0" smtClean="0">
              <a:ln>
                <a:solidFill>
                  <a:srgbClr val="D91962">
                    <a:alpha val="0"/>
                  </a:srgb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defTabSz="816377">
              <a:lnSpc>
                <a:spcPct val="120000"/>
              </a:lnSpc>
              <a:spcAft>
                <a:spcPts val="225"/>
              </a:spcAft>
              <a:defRPr/>
            </a:pPr>
            <a:r>
              <a:rPr lang="ko-KR" altLang="en-US" sz="16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배부하여 주실 것을 정중히 부탁 드립니다</a:t>
            </a:r>
            <a:r>
              <a:rPr lang="en-US" altLang="ko-KR" sz="16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7544" y="4885708"/>
            <a:ext cx="8646476" cy="496330"/>
          </a:xfrm>
          <a:prstGeom prst="rect">
            <a:avLst/>
          </a:prstGeom>
          <a:noFill/>
        </p:spPr>
        <p:txBody>
          <a:bodyPr lIns="68571" tIns="34285" rIns="68571" bIns="34285" anchor="ctr"/>
          <a:lstStyle/>
          <a:p>
            <a:pPr>
              <a:defRPr/>
            </a:pPr>
            <a:r>
              <a:rPr lang="en-US" altLang="ko-KR" b="1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3. </a:t>
            </a:r>
            <a:r>
              <a:rPr lang="ko-KR" altLang="en-US" b="1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학과별 교육 및 </a:t>
            </a:r>
            <a:r>
              <a:rPr lang="ko-KR" altLang="en-US" b="1" dirty="0" err="1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잡코칭</a:t>
            </a:r>
            <a:r>
              <a:rPr lang="ko-KR" altLang="en-US" b="1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 프로그램 관련 </a:t>
            </a:r>
            <a:r>
              <a:rPr lang="ko-KR" altLang="en-US" b="1" dirty="0" err="1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운영사와의</a:t>
            </a:r>
            <a:r>
              <a:rPr lang="ko-KR" altLang="en-US" b="1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 커뮤니케이션</a:t>
            </a:r>
            <a:r>
              <a:rPr lang="en-US" altLang="ko-KR" b="1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ko-KR" altLang="en-US" b="1" dirty="0">
              <a:ln>
                <a:solidFill>
                  <a:schemeClr val="bg1">
                    <a:alpha val="5000"/>
                  </a:scheme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2" name="직사각형 21"/>
          <p:cNvSpPr/>
          <p:nvPr/>
        </p:nvSpPr>
        <p:spPr bwMode="auto">
          <a:xfrm>
            <a:off x="790116" y="5439609"/>
            <a:ext cx="7958348" cy="708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6377">
              <a:lnSpc>
                <a:spcPct val="120000"/>
              </a:lnSpc>
              <a:spcAft>
                <a:spcPts val="225"/>
              </a:spcAft>
              <a:defRPr/>
            </a:pPr>
            <a:r>
              <a:rPr lang="ko-KR" altLang="en-US" sz="16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저희 쪽에서 교육 관련 연락을 자주 하게 될 것입니다</a:t>
            </a:r>
            <a:r>
              <a:rPr lang="en-US" altLang="ko-KR" sz="16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6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번거롭고 귀찮으시겠지만</a:t>
            </a:r>
            <a:endParaRPr lang="en-US" altLang="ko-KR" sz="1600" b="1" spc="-75" dirty="0" smtClean="0">
              <a:ln>
                <a:solidFill>
                  <a:srgbClr val="D91962">
                    <a:alpha val="0"/>
                  </a:srgb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defTabSz="816377">
              <a:lnSpc>
                <a:spcPct val="120000"/>
              </a:lnSpc>
              <a:spcAft>
                <a:spcPts val="225"/>
              </a:spcAft>
              <a:defRPr/>
            </a:pPr>
            <a:r>
              <a:rPr lang="ko-KR" altLang="en-US" sz="16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학생들의 </a:t>
            </a:r>
            <a:r>
              <a:rPr lang="en-US" altLang="ko-KR" sz="16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“</a:t>
            </a:r>
            <a:r>
              <a:rPr lang="ko-KR" altLang="en-US" sz="16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행복한 취업</a:t>
            </a:r>
            <a:r>
              <a:rPr lang="en-US" altLang="ko-KR" sz="16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”, “</a:t>
            </a:r>
            <a:r>
              <a:rPr lang="ko-KR" altLang="en-US" sz="16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행복한 사회 진출</a:t>
            </a:r>
            <a:r>
              <a:rPr lang="en-US" altLang="ko-KR" sz="16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”</a:t>
            </a:r>
            <a:r>
              <a:rPr lang="ko-KR" altLang="en-US" sz="16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을 생각하여 많은 도움을 부탁 드립니다</a:t>
            </a:r>
            <a:r>
              <a:rPr lang="en-US" altLang="ko-KR" sz="16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197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6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1" t="-146" r="21213"/>
          <a:stretch>
            <a:fillRect/>
          </a:stretch>
        </p:blipFill>
        <p:spPr bwMode="auto">
          <a:xfrm>
            <a:off x="3580707" y="-24997"/>
            <a:ext cx="5896711" cy="684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1480" y="1363149"/>
            <a:ext cx="3380460" cy="761571"/>
          </a:xfrm>
          <a:prstGeom prst="rect">
            <a:avLst/>
          </a:prstGeom>
          <a:noFill/>
        </p:spPr>
        <p:txBody>
          <a:bodyPr lIns="68571" tIns="34285" rIns="68571" bIns="34285">
            <a:spAutoFit/>
          </a:bodyPr>
          <a:lstStyle/>
          <a:p>
            <a:pPr defTabSz="816377">
              <a:defRPr/>
            </a:pPr>
            <a:r>
              <a:rPr lang="ko-KR" altLang="en-US" sz="45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목차</a:t>
            </a:r>
            <a:endParaRPr lang="ko-KR" altLang="en-US" sz="45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1092084" y="3657062"/>
            <a:ext cx="3084801" cy="346239"/>
          </a:xfrm>
          <a:prstGeom prst="rect">
            <a:avLst/>
          </a:prstGeom>
          <a:noFill/>
        </p:spPr>
        <p:txBody>
          <a:bodyPr wrap="none" lIns="68571" tIns="34285" rIns="68571" bIns="34285">
            <a:spAutoFit/>
          </a:bodyPr>
          <a:lstStyle/>
          <a:p>
            <a:pPr marL="128588" indent="-128588" defTabSz="816377">
              <a:buFont typeface="Wingdings" pitchFamily="2" charset="2"/>
              <a:buChar char="ü"/>
              <a:defRPr/>
            </a:pPr>
            <a:r>
              <a:rPr kumimoji="0" lang="ko-KR" altLang="en-US" b="1" dirty="0">
                <a:ln>
                  <a:solidFill>
                    <a:prstClr val="white">
                      <a:alpha val="3000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  </a:t>
            </a:r>
            <a:r>
              <a:rPr kumimoji="0" lang="ko-KR" altLang="en-US" b="1" dirty="0" smtClean="0">
                <a:ln>
                  <a:solidFill>
                    <a:prstClr val="white">
                      <a:alpha val="3000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집중 컨설팅 기간 운영 계획</a:t>
            </a:r>
            <a:endParaRPr kumimoji="0" lang="en-US" altLang="ko-KR" b="1" dirty="0">
              <a:ln>
                <a:solidFill>
                  <a:prstClr val="white">
                    <a:alpha val="30000"/>
                  </a:prst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모서리가 둥근 직사각형 6"/>
          <p:cNvSpPr/>
          <p:nvPr/>
        </p:nvSpPr>
        <p:spPr bwMode="auto">
          <a:xfrm>
            <a:off x="319452" y="2552040"/>
            <a:ext cx="4147617" cy="3253224"/>
          </a:xfrm>
          <a:prstGeom prst="roundRect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anchor="ctr"/>
          <a:lstStyle/>
          <a:p>
            <a:pPr algn="ctr" defTabSz="816377">
              <a:defRPr/>
            </a:pPr>
            <a:endParaRPr kumimoji="0" lang="ko-KR" altLang="en-US">
              <a:solidFill>
                <a:srgbClr val="FF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088265" y="2875517"/>
            <a:ext cx="2523750" cy="346239"/>
          </a:xfrm>
          <a:prstGeom prst="rect">
            <a:avLst/>
          </a:prstGeom>
          <a:noFill/>
        </p:spPr>
        <p:txBody>
          <a:bodyPr wrap="none" lIns="68571" tIns="34285" rIns="68571" bIns="34285">
            <a:spAutoFit/>
          </a:bodyPr>
          <a:lstStyle/>
          <a:p>
            <a:pPr marL="128588" indent="-128588" defTabSz="816377">
              <a:buFont typeface="Wingdings" pitchFamily="2" charset="2"/>
              <a:buChar char="ü"/>
              <a:defRPr/>
            </a:pPr>
            <a:r>
              <a:rPr kumimoji="0" lang="ko-KR" altLang="en-US" b="1" dirty="0">
                <a:ln>
                  <a:solidFill>
                    <a:prstClr val="white">
                      <a:alpha val="3000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  </a:t>
            </a:r>
            <a:r>
              <a:rPr kumimoji="0" lang="ko-KR" altLang="en-US" b="1" dirty="0" err="1" smtClean="0">
                <a:ln>
                  <a:solidFill>
                    <a:prstClr val="white">
                      <a:alpha val="3000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잡코칭</a:t>
            </a:r>
            <a:r>
              <a:rPr kumimoji="0" lang="ko-KR" altLang="en-US" b="1" dirty="0" smtClean="0">
                <a:ln>
                  <a:solidFill>
                    <a:prstClr val="white">
                      <a:alpha val="3000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 프로그램 안내</a:t>
            </a:r>
            <a:endParaRPr kumimoji="0" lang="en-US" altLang="ko-KR" b="1" dirty="0">
              <a:ln>
                <a:solidFill>
                  <a:prstClr val="white">
                    <a:alpha val="30000"/>
                  </a:prst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1086494" y="4438607"/>
            <a:ext cx="2307345" cy="346239"/>
          </a:xfrm>
          <a:prstGeom prst="rect">
            <a:avLst/>
          </a:prstGeom>
          <a:noFill/>
        </p:spPr>
        <p:txBody>
          <a:bodyPr wrap="none" lIns="68571" tIns="34285" rIns="68571" bIns="34285">
            <a:spAutoFit/>
          </a:bodyPr>
          <a:lstStyle/>
          <a:p>
            <a:pPr marL="128588" indent="-128588" defTabSz="816377">
              <a:buFont typeface="Wingdings" pitchFamily="2" charset="2"/>
              <a:buChar char="ü"/>
              <a:defRPr/>
            </a:pPr>
            <a:r>
              <a:rPr kumimoji="0" lang="ko-KR" altLang="en-US" b="1">
                <a:ln>
                  <a:solidFill>
                    <a:prstClr val="white">
                      <a:alpha val="3000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  </a:t>
            </a:r>
            <a:r>
              <a:rPr kumimoji="0" lang="ko-KR" altLang="en-US" b="1" smtClean="0">
                <a:ln>
                  <a:solidFill>
                    <a:prstClr val="white">
                      <a:alpha val="3000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프로그램 홍보 계획</a:t>
            </a:r>
            <a:endParaRPr kumimoji="0" lang="en-US" altLang="ko-KR" b="1" dirty="0">
              <a:ln>
                <a:solidFill>
                  <a:prstClr val="white">
                    <a:alpha val="30000"/>
                  </a:prst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323528" y="2196728"/>
            <a:ext cx="3130872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67544" y="6372036"/>
            <a:ext cx="8071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latin typeface="나눔고딕" pitchFamily="50" charset="-127"/>
                <a:ea typeface="나눔고딕" pitchFamily="50" charset="-127"/>
              </a:rPr>
              <a:t>경상대학   사회과학대학   자연과학대학   생명환경대학   조형예술대학   사범대학</a:t>
            </a:r>
            <a:endParaRPr lang="ko-KR" altLang="en-US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1086494" y="5143145"/>
            <a:ext cx="1377603" cy="346239"/>
          </a:xfrm>
          <a:prstGeom prst="rect">
            <a:avLst/>
          </a:prstGeom>
          <a:noFill/>
        </p:spPr>
        <p:txBody>
          <a:bodyPr wrap="none" lIns="68571" tIns="34285" rIns="68571" bIns="34285">
            <a:spAutoFit/>
          </a:bodyPr>
          <a:lstStyle/>
          <a:p>
            <a:pPr marL="128588" indent="-128588" defTabSz="816377">
              <a:buFont typeface="Wingdings" pitchFamily="2" charset="2"/>
              <a:buChar char="ü"/>
              <a:defRPr/>
            </a:pPr>
            <a:r>
              <a:rPr kumimoji="0" lang="ko-KR" altLang="en-US" b="1" dirty="0">
                <a:ln>
                  <a:solidFill>
                    <a:prstClr val="white">
                      <a:alpha val="3000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  </a:t>
            </a:r>
            <a:r>
              <a:rPr kumimoji="0" lang="ko-KR" altLang="en-US" b="1" dirty="0" smtClean="0">
                <a:ln>
                  <a:solidFill>
                    <a:prstClr val="white">
                      <a:alpha val="3000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요청 사항</a:t>
            </a:r>
            <a:endParaRPr kumimoji="0" lang="en-US" altLang="ko-KR" b="1" dirty="0">
              <a:ln>
                <a:solidFill>
                  <a:prstClr val="white">
                    <a:alpha val="30000"/>
                  </a:prst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021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 bwMode="auto">
          <a:xfrm>
            <a:off x="29980" y="130938"/>
            <a:ext cx="908404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 bwMode="auto">
          <a:xfrm>
            <a:off x="29980" y="764704"/>
            <a:ext cx="9084040" cy="0"/>
          </a:xfrm>
          <a:prstGeom prst="line">
            <a:avLst/>
          </a:prstGeom>
          <a:ln w="25400">
            <a:solidFill>
              <a:srgbClr val="2C2A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 bwMode="auto">
          <a:xfrm>
            <a:off x="174843" y="224700"/>
            <a:ext cx="1379206" cy="438572"/>
          </a:xfrm>
          <a:prstGeom prst="rect">
            <a:avLst/>
          </a:prstGeom>
          <a:noFill/>
        </p:spPr>
        <p:txBody>
          <a:bodyPr wrap="none" lIns="68571" tIns="34285" rIns="68571" bIns="34285">
            <a:spAutoFit/>
          </a:bodyPr>
          <a:lstStyle>
            <a:defPPr>
              <a:defRPr lang="ko-KR"/>
            </a:defPPr>
            <a:lvl1pPr>
              <a:defRPr sz="1600">
                <a:ln>
                  <a:solidFill>
                    <a:srgbClr val="2C2A25">
                      <a:alpha val="0"/>
                    </a:srgbClr>
                  </a:solidFill>
                </a:ln>
                <a:latin typeface="한컴 윤고딕 240" pitchFamily="18" charset="-127"/>
                <a:ea typeface="한컴 윤고딕 240" pitchFamily="18" charset="-127"/>
              </a:defRPr>
            </a:lvl1pPr>
          </a:lstStyle>
          <a:p>
            <a:pPr defTabSz="816377">
              <a:defRPr/>
            </a:pPr>
            <a:r>
              <a:rPr lang="ko-KR" altLang="en-US" sz="2400" dirty="0" smtClean="0">
                <a:latin typeface="나눔고딕 ExtraBold" pitchFamily="50" charset="-127"/>
                <a:ea typeface="나눔고딕 ExtraBold" pitchFamily="50" charset="-127"/>
              </a:rPr>
              <a:t>요청 사항</a:t>
            </a:r>
            <a:endParaRPr lang="ko-KR" altLang="en-US" sz="2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9336" y="1132470"/>
            <a:ext cx="5324832" cy="496330"/>
          </a:xfrm>
          <a:prstGeom prst="rect">
            <a:avLst/>
          </a:prstGeom>
          <a:noFill/>
        </p:spPr>
        <p:txBody>
          <a:bodyPr lIns="68571" tIns="34285" rIns="68571" bIns="34285" anchor="ctr"/>
          <a:lstStyle/>
          <a:p>
            <a:pPr>
              <a:defRPr/>
            </a:pPr>
            <a:r>
              <a:rPr lang="ko-KR" altLang="en-US" sz="2000" b="1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학과별 담당자 분들께 정중히 요청 드립니다</a:t>
            </a:r>
            <a:r>
              <a:rPr lang="en-US" altLang="ko-KR" sz="2000" b="1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2000" b="1" dirty="0">
              <a:ln>
                <a:solidFill>
                  <a:schemeClr val="bg1">
                    <a:alpha val="5000"/>
                  </a:scheme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88151" y="1228249"/>
            <a:ext cx="157412" cy="32854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anchor="ctr"/>
          <a:lstStyle/>
          <a:p>
            <a:pPr algn="ctr">
              <a:defRPr/>
            </a:pPr>
            <a:endParaRPr lang="ko-KR" altLang="en-US" sz="21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467544" y="1777047"/>
            <a:ext cx="7776864" cy="496330"/>
          </a:xfrm>
          <a:prstGeom prst="rect">
            <a:avLst/>
          </a:prstGeom>
          <a:noFill/>
        </p:spPr>
        <p:txBody>
          <a:bodyPr lIns="68571" tIns="34285" rIns="68571" bIns="34285" anchor="ctr"/>
          <a:lstStyle/>
          <a:p>
            <a:pPr>
              <a:defRPr/>
            </a:pPr>
            <a:r>
              <a:rPr lang="en-US" altLang="ko-KR" b="1" dirty="0">
                <a:ln>
                  <a:solidFill>
                    <a:schemeClr val="bg1">
                      <a:alpha val="5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lang="en-US" altLang="ko-KR" b="1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b="1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학과장</a:t>
            </a:r>
            <a:r>
              <a:rPr lang="en-US" altLang="ko-KR" b="1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b="1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교수님</a:t>
            </a:r>
            <a:r>
              <a:rPr lang="en-US" altLang="ko-KR" b="1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b="1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님과의 프로그램 관련 간담회를 요청 드립니다</a:t>
            </a:r>
            <a:r>
              <a:rPr lang="en-US" altLang="ko-KR" b="1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b="1" dirty="0">
              <a:ln>
                <a:solidFill>
                  <a:schemeClr val="bg1">
                    <a:alpha val="5000"/>
                  </a:scheme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4" name="직사각형 13"/>
          <p:cNvSpPr/>
          <p:nvPr/>
        </p:nvSpPr>
        <p:spPr bwMode="auto">
          <a:xfrm>
            <a:off x="790116" y="2330948"/>
            <a:ext cx="7958348" cy="1351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6377">
              <a:lnSpc>
                <a:spcPct val="120000"/>
              </a:lnSpc>
              <a:spcAft>
                <a:spcPts val="225"/>
              </a:spcAft>
              <a:defRPr/>
            </a:pPr>
            <a:r>
              <a:rPr lang="ko-KR" altLang="en-US" sz="16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중간고사 기간인 </a:t>
            </a:r>
            <a:r>
              <a:rPr lang="en-US" altLang="ko-KR" sz="16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10</a:t>
            </a:r>
            <a:r>
              <a:rPr lang="ko-KR" altLang="en-US" sz="16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월 </a:t>
            </a:r>
            <a:r>
              <a:rPr lang="en-US" altLang="ko-KR" sz="16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20</a:t>
            </a:r>
            <a:r>
              <a:rPr lang="ko-KR" altLang="en-US" sz="16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일</a:t>
            </a:r>
            <a:r>
              <a:rPr lang="en-US" altLang="ko-KR" sz="16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6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월</a:t>
            </a:r>
            <a:r>
              <a:rPr lang="en-US" altLang="ko-KR" sz="16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)~</a:t>
            </a:r>
            <a:r>
              <a:rPr lang="en-US" altLang="ko-KR" sz="16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24</a:t>
            </a:r>
            <a:r>
              <a:rPr lang="ko-KR" altLang="en-US" sz="16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일</a:t>
            </a:r>
            <a:r>
              <a:rPr lang="en-US" altLang="ko-KR" sz="16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600" b="1" spc="-75" dirty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금</a:t>
            </a:r>
            <a:r>
              <a:rPr lang="en-US" altLang="ko-KR" sz="16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sz="16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중에 학과장님과의 교육 관련 간담회 일정을</a:t>
            </a:r>
            <a:endParaRPr lang="en-US" altLang="ko-KR" sz="1600" b="1" spc="-75" dirty="0" smtClean="0">
              <a:ln>
                <a:solidFill>
                  <a:srgbClr val="D91962">
                    <a:alpha val="0"/>
                  </a:srgb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defTabSz="816377">
              <a:lnSpc>
                <a:spcPct val="120000"/>
              </a:lnSpc>
              <a:spcAft>
                <a:spcPts val="225"/>
              </a:spcAft>
              <a:defRPr/>
            </a:pPr>
            <a:r>
              <a:rPr lang="ko-KR" altLang="en-US" sz="16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논의하여 주실 것을 요청 드립니다</a:t>
            </a:r>
            <a:r>
              <a:rPr lang="en-US" altLang="ko-KR" sz="16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defTabSz="816377">
              <a:lnSpc>
                <a:spcPct val="120000"/>
              </a:lnSpc>
              <a:spcAft>
                <a:spcPts val="225"/>
              </a:spcAft>
              <a:defRPr/>
            </a:pPr>
            <a:r>
              <a:rPr lang="ko-KR" altLang="en-US" sz="16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학과장님과의 간담회를 통해 학과별 요청 사항을 적극적으로 반영하고 학생들이 필요로 하는</a:t>
            </a:r>
            <a:endParaRPr lang="en-US" altLang="ko-KR" sz="1600" b="1" spc="-75" dirty="0" smtClean="0">
              <a:ln>
                <a:solidFill>
                  <a:srgbClr val="D91962">
                    <a:alpha val="0"/>
                  </a:srgb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defTabSz="816377">
              <a:lnSpc>
                <a:spcPct val="120000"/>
              </a:lnSpc>
              <a:spcAft>
                <a:spcPts val="225"/>
              </a:spcAft>
              <a:defRPr/>
            </a:pPr>
            <a:r>
              <a:rPr lang="ko-KR" altLang="en-US" sz="16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부분에 대해 알 수 있도록 일정을 잡아주시기 바랍니다</a:t>
            </a:r>
            <a:r>
              <a:rPr lang="en-US" altLang="ko-KR" sz="16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en-US" altLang="ko-KR" sz="1600" b="1" spc="-75" dirty="0" smtClean="0">
              <a:ln>
                <a:solidFill>
                  <a:srgbClr val="D91962">
                    <a:alpha val="0"/>
                  </a:srgb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3" name="직사각형 22"/>
          <p:cNvSpPr/>
          <p:nvPr/>
        </p:nvSpPr>
        <p:spPr bwMode="auto">
          <a:xfrm>
            <a:off x="77524" y="5312376"/>
            <a:ext cx="4429956" cy="708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6377">
              <a:lnSpc>
                <a:spcPct val="120000"/>
              </a:lnSpc>
              <a:spcAft>
                <a:spcPts val="225"/>
              </a:spcAft>
              <a:defRPr/>
            </a:pPr>
            <a:r>
              <a:rPr lang="ko-KR" altLang="en-US" sz="16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총괄 </a:t>
            </a:r>
            <a:r>
              <a:rPr lang="en-US" altLang="ko-KR" sz="16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PM : </a:t>
            </a:r>
            <a:r>
              <a:rPr lang="ko-KR" altLang="en-US" sz="16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㈜ </a:t>
            </a:r>
            <a:r>
              <a:rPr lang="ko-KR" altLang="en-US" sz="1600" b="1" spc="-75" dirty="0" err="1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링크스타트</a:t>
            </a:r>
            <a:r>
              <a:rPr lang="ko-KR" altLang="en-US" sz="16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 최병진 </a:t>
            </a:r>
            <a:r>
              <a:rPr lang="en-US" altLang="ko-KR" sz="16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010. 5239. 0639  </a:t>
            </a:r>
          </a:p>
          <a:p>
            <a:pPr defTabSz="816377">
              <a:lnSpc>
                <a:spcPct val="120000"/>
              </a:lnSpc>
              <a:spcAft>
                <a:spcPts val="225"/>
              </a:spcAft>
              <a:defRPr/>
            </a:pPr>
            <a:r>
              <a:rPr lang="ko-KR" altLang="en-US" sz="16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상담 </a:t>
            </a:r>
            <a:r>
              <a:rPr lang="en-US" altLang="ko-KR" sz="16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PM : </a:t>
            </a:r>
            <a:r>
              <a:rPr lang="ko-KR" altLang="en-US" sz="16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㈜ </a:t>
            </a:r>
            <a:r>
              <a:rPr lang="ko-KR" altLang="en-US" sz="1600" b="1" spc="-75" dirty="0" err="1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링크스타트</a:t>
            </a:r>
            <a:r>
              <a:rPr lang="ko-KR" altLang="en-US" sz="16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 신연주 </a:t>
            </a:r>
            <a:r>
              <a:rPr lang="en-US" altLang="ko-KR" sz="16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010. 7546. 9109</a:t>
            </a:r>
          </a:p>
        </p:txBody>
      </p:sp>
      <p:sp>
        <p:nvSpPr>
          <p:cNvPr id="24" name="직사각형 23"/>
          <p:cNvSpPr/>
          <p:nvPr/>
        </p:nvSpPr>
        <p:spPr bwMode="auto">
          <a:xfrm>
            <a:off x="29980" y="6104464"/>
            <a:ext cx="5309858" cy="708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6377">
              <a:lnSpc>
                <a:spcPct val="120000"/>
              </a:lnSpc>
              <a:spcAft>
                <a:spcPts val="225"/>
              </a:spcAft>
              <a:defRPr/>
            </a:pPr>
            <a:r>
              <a:rPr lang="ko-KR" altLang="en-US" sz="16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명단 보내주실 메일 주소 </a:t>
            </a:r>
            <a:r>
              <a:rPr lang="en-US" altLang="ko-KR" sz="16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: bj_choi@linkstart.co.kr</a:t>
            </a:r>
          </a:p>
          <a:p>
            <a:pPr defTabSz="816377">
              <a:lnSpc>
                <a:spcPct val="120000"/>
              </a:lnSpc>
              <a:spcAft>
                <a:spcPts val="225"/>
              </a:spcAft>
              <a:defRPr/>
            </a:pPr>
            <a:r>
              <a:rPr lang="ko-KR" altLang="en-US" sz="16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본관 </a:t>
            </a:r>
            <a:r>
              <a:rPr lang="en-US" altLang="ko-KR" sz="16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16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층 취업사랑방 ㈜</a:t>
            </a:r>
            <a:r>
              <a:rPr lang="ko-KR" altLang="en-US" sz="1600" b="1" spc="-75" dirty="0" err="1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링크스타트</a:t>
            </a:r>
            <a:r>
              <a:rPr lang="ko-KR" altLang="en-US" sz="16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 운영 사무실 </a:t>
            </a:r>
            <a:r>
              <a:rPr lang="en-US" altLang="ko-KR" sz="16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: 4431, 4437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1520" y="4228814"/>
            <a:ext cx="8354684" cy="496330"/>
          </a:xfrm>
          <a:prstGeom prst="rect">
            <a:avLst/>
          </a:prstGeom>
          <a:noFill/>
        </p:spPr>
        <p:txBody>
          <a:bodyPr lIns="68571" tIns="34285" rIns="68571" bIns="34285" anchor="ctr"/>
          <a:lstStyle/>
          <a:p>
            <a:pPr algn="ctr">
              <a:defRPr/>
            </a:pPr>
            <a:r>
              <a:rPr lang="ko-KR" altLang="en-US" sz="2400" b="1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다시 한 번 정중히 부탁 드립니다</a:t>
            </a:r>
            <a:r>
              <a:rPr lang="en-US" altLang="ko-KR" sz="2400" b="1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algn="ctr">
              <a:defRPr/>
            </a:pPr>
            <a:endParaRPr lang="en-US" altLang="ko-KR" sz="1200" b="1" dirty="0" smtClean="0">
              <a:ln>
                <a:solidFill>
                  <a:schemeClr val="bg1">
                    <a:alpha val="5000"/>
                  </a:scheme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>
              <a:defRPr/>
            </a:pPr>
            <a:r>
              <a:rPr lang="ko-KR" altLang="en-US" sz="2400" b="1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감사합니다</a:t>
            </a:r>
            <a:r>
              <a:rPr lang="en-US" altLang="ko-KR" sz="2400" b="1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2400" b="1" dirty="0">
              <a:ln>
                <a:solidFill>
                  <a:schemeClr val="bg1">
                    <a:alpha val="5000"/>
                  </a:scheme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4990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658"/>
            <a:ext cx="3812878" cy="6858837"/>
          </a:xfrm>
          <a:prstGeom prst="rect">
            <a:avLst/>
          </a:prstGeom>
          <a:solidFill>
            <a:srgbClr val="E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anchor="ctr"/>
          <a:lstStyle/>
          <a:p>
            <a:pPr algn="ctr" defTabSz="816377">
              <a:defRPr/>
            </a:pPr>
            <a:endParaRPr kumimoji="0"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83428" y="2208793"/>
            <a:ext cx="3380460" cy="500127"/>
          </a:xfrm>
          <a:prstGeom prst="rect">
            <a:avLst/>
          </a:prstGeom>
          <a:noFill/>
        </p:spPr>
        <p:txBody>
          <a:bodyPr lIns="68571" tIns="34285" rIns="68571" bIns="34285">
            <a:spAutoFit/>
          </a:bodyPr>
          <a:lstStyle/>
          <a:p>
            <a:pPr defTabSz="816377">
              <a:defRPr/>
            </a:pPr>
            <a:r>
              <a:rPr lang="ko-KR" altLang="en-US" sz="280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잡코칭</a:t>
            </a:r>
            <a:r>
              <a:rPr lang="ko-KR" altLang="en-US" sz="28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프로그램 구성</a:t>
            </a:r>
            <a:endParaRPr lang="ko-KR" altLang="en-US" sz="28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4463974" y="3297563"/>
            <a:ext cx="1810414" cy="346239"/>
          </a:xfrm>
          <a:prstGeom prst="rect">
            <a:avLst/>
          </a:prstGeom>
          <a:noFill/>
        </p:spPr>
        <p:txBody>
          <a:bodyPr wrap="none" lIns="68571" tIns="34285" rIns="68571" bIns="34285">
            <a:spAutoFit/>
          </a:bodyPr>
          <a:lstStyle/>
          <a:p>
            <a:pPr marL="128588" indent="-128588" defTabSz="816377">
              <a:buFont typeface="Wingdings" pitchFamily="2" charset="2"/>
              <a:buChar char="ü"/>
              <a:defRPr/>
            </a:pPr>
            <a:r>
              <a:rPr kumimoji="0" lang="ko-KR" altLang="en-US" b="1" dirty="0">
                <a:ln>
                  <a:solidFill>
                    <a:prstClr val="white">
                      <a:alpha val="30000"/>
                    </a:prstClr>
                  </a:solidFill>
                </a:ln>
                <a:solidFill>
                  <a:srgbClr val="323232"/>
                </a:solidFill>
                <a:latin typeface="나눔고딕" pitchFamily="50" charset="-127"/>
                <a:ea typeface="나눔고딕" pitchFamily="50" charset="-127"/>
              </a:rPr>
              <a:t>  </a:t>
            </a:r>
            <a:r>
              <a:rPr kumimoji="0" lang="ko-KR" altLang="en-US" b="1" dirty="0" smtClean="0">
                <a:ln>
                  <a:solidFill>
                    <a:prstClr val="white">
                      <a:alpha val="30000"/>
                    </a:prstClr>
                  </a:solidFill>
                </a:ln>
                <a:solidFill>
                  <a:srgbClr val="323232"/>
                </a:solidFill>
                <a:latin typeface="나눔고딕" pitchFamily="50" charset="-127"/>
                <a:ea typeface="나눔고딕" pitchFamily="50" charset="-127"/>
              </a:rPr>
              <a:t>개인별 컨설팅</a:t>
            </a:r>
            <a:endParaRPr kumimoji="0" lang="ko-KR" altLang="en-US" b="1" dirty="0">
              <a:ln>
                <a:solidFill>
                  <a:prstClr val="white">
                    <a:alpha val="30000"/>
                  </a:prstClr>
                </a:solidFill>
              </a:ln>
              <a:solidFill>
                <a:srgbClr val="323232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4463975" y="2610557"/>
            <a:ext cx="2332993" cy="346239"/>
          </a:xfrm>
          <a:prstGeom prst="rect">
            <a:avLst/>
          </a:prstGeom>
          <a:noFill/>
        </p:spPr>
        <p:txBody>
          <a:bodyPr wrap="none" lIns="68571" tIns="34285" rIns="68571" bIns="34285">
            <a:spAutoFit/>
          </a:bodyPr>
          <a:lstStyle/>
          <a:p>
            <a:pPr marL="128588" indent="-128588" defTabSz="816377">
              <a:buFont typeface="Wingdings" pitchFamily="2" charset="2"/>
              <a:buChar char="ü"/>
              <a:defRPr/>
            </a:pPr>
            <a:r>
              <a:rPr kumimoji="0" lang="ko-KR" altLang="en-US" b="1" dirty="0">
                <a:ln>
                  <a:solidFill>
                    <a:prstClr val="white">
                      <a:alpha val="30000"/>
                    </a:prstClr>
                  </a:solidFill>
                </a:ln>
                <a:solidFill>
                  <a:srgbClr val="323232"/>
                </a:solidFill>
                <a:latin typeface="나눔고딕" pitchFamily="50" charset="-127"/>
                <a:ea typeface="나눔고딕" pitchFamily="50" charset="-127"/>
              </a:rPr>
              <a:t>  </a:t>
            </a:r>
            <a:r>
              <a:rPr kumimoji="0" lang="ko-KR" altLang="en-US" b="1" dirty="0" smtClean="0">
                <a:ln>
                  <a:solidFill>
                    <a:prstClr val="white">
                      <a:alpha val="30000"/>
                    </a:prstClr>
                  </a:solidFill>
                </a:ln>
                <a:solidFill>
                  <a:srgbClr val="323232"/>
                </a:solidFill>
                <a:latin typeface="나눔고딕" pitchFamily="50" charset="-127"/>
                <a:ea typeface="나눔고딕" pitchFamily="50" charset="-127"/>
              </a:rPr>
              <a:t>학과별 교육</a:t>
            </a:r>
            <a:r>
              <a:rPr kumimoji="0" lang="en-US" altLang="ko-KR" b="1" dirty="0" smtClean="0">
                <a:ln>
                  <a:solidFill>
                    <a:prstClr val="white">
                      <a:alpha val="30000"/>
                    </a:prstClr>
                  </a:solidFill>
                </a:ln>
                <a:solidFill>
                  <a:srgbClr val="323232"/>
                </a:solidFill>
                <a:latin typeface="나눔고딕" pitchFamily="50" charset="-127"/>
                <a:ea typeface="나눔고딕" pitchFamily="50" charset="-127"/>
              </a:rPr>
              <a:t>(6</a:t>
            </a:r>
            <a:r>
              <a:rPr kumimoji="0" lang="ko-KR" altLang="en-US" b="1" dirty="0" smtClean="0">
                <a:ln>
                  <a:solidFill>
                    <a:prstClr val="white">
                      <a:alpha val="30000"/>
                    </a:prstClr>
                  </a:solidFill>
                </a:ln>
                <a:solidFill>
                  <a:srgbClr val="323232"/>
                </a:solidFill>
                <a:latin typeface="나눔고딕" pitchFamily="50" charset="-127"/>
                <a:ea typeface="나눔고딕" pitchFamily="50" charset="-127"/>
              </a:rPr>
              <a:t>시간</a:t>
            </a:r>
            <a:r>
              <a:rPr kumimoji="0" lang="en-US" altLang="ko-KR" b="1" dirty="0" smtClean="0">
                <a:ln>
                  <a:solidFill>
                    <a:prstClr val="white">
                      <a:alpha val="30000"/>
                    </a:prstClr>
                  </a:solidFill>
                </a:ln>
                <a:solidFill>
                  <a:srgbClr val="323232"/>
                </a:solidFill>
                <a:latin typeface="나눔고딕" pitchFamily="50" charset="-127"/>
                <a:ea typeface="나눔고딕" pitchFamily="50" charset="-127"/>
              </a:rPr>
              <a:t>)</a:t>
            </a:r>
            <a:endParaRPr kumimoji="0" lang="en-US" altLang="ko-KR" b="1" dirty="0">
              <a:ln>
                <a:solidFill>
                  <a:prstClr val="white">
                    <a:alpha val="30000"/>
                  </a:prstClr>
                </a:solidFill>
              </a:ln>
              <a:solidFill>
                <a:srgbClr val="323232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4055797" y="2107428"/>
            <a:ext cx="4828613" cy="2524533"/>
          </a:xfrm>
          <a:prstGeom prst="roundRect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anchor="ctr"/>
          <a:lstStyle/>
          <a:p>
            <a:pPr algn="ctr" defTabSz="816377">
              <a:defRPr/>
            </a:pPr>
            <a:endParaRPr kumimoji="0" lang="ko-KR" altLang="en-US" b="1">
              <a:solidFill>
                <a:srgbClr val="323232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4463974" y="3957130"/>
            <a:ext cx="2307345" cy="346239"/>
          </a:xfrm>
          <a:prstGeom prst="rect">
            <a:avLst/>
          </a:prstGeom>
          <a:noFill/>
        </p:spPr>
        <p:txBody>
          <a:bodyPr wrap="none" lIns="68571" tIns="34285" rIns="68571" bIns="34285">
            <a:spAutoFit/>
          </a:bodyPr>
          <a:lstStyle/>
          <a:p>
            <a:pPr marL="128588" indent="-128588" defTabSz="816377">
              <a:buFont typeface="Wingdings" pitchFamily="2" charset="2"/>
              <a:buChar char="ü"/>
              <a:defRPr/>
            </a:pPr>
            <a:r>
              <a:rPr kumimoji="0" lang="ko-KR" altLang="en-US" b="1" dirty="0">
                <a:ln>
                  <a:solidFill>
                    <a:prstClr val="white">
                      <a:alpha val="30000"/>
                    </a:prstClr>
                  </a:solidFill>
                </a:ln>
                <a:solidFill>
                  <a:srgbClr val="323232"/>
                </a:solidFill>
                <a:latin typeface="나눔고딕" pitchFamily="50" charset="-127"/>
                <a:ea typeface="나눔고딕" pitchFamily="50" charset="-127"/>
              </a:rPr>
              <a:t>  </a:t>
            </a:r>
            <a:r>
              <a:rPr kumimoji="0" lang="ko-KR" altLang="en-US" b="1" dirty="0" smtClean="0">
                <a:ln>
                  <a:solidFill>
                    <a:prstClr val="white">
                      <a:alpha val="30000"/>
                    </a:prstClr>
                  </a:solidFill>
                </a:ln>
                <a:solidFill>
                  <a:srgbClr val="323232"/>
                </a:solidFill>
                <a:latin typeface="나눔고딕" pitchFamily="50" charset="-127"/>
                <a:ea typeface="나눔고딕" pitchFamily="50" charset="-127"/>
              </a:rPr>
              <a:t>게릴라 토크 콘서트</a:t>
            </a:r>
            <a:endParaRPr kumimoji="0" lang="ko-KR" altLang="en-US" b="1" dirty="0">
              <a:ln>
                <a:solidFill>
                  <a:prstClr val="white">
                    <a:alpha val="30000"/>
                  </a:prstClr>
                </a:solidFill>
              </a:ln>
              <a:solidFill>
                <a:srgbClr val="323232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4181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 bwMode="auto">
          <a:xfrm>
            <a:off x="29980" y="130938"/>
            <a:ext cx="908404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 bwMode="auto">
          <a:xfrm>
            <a:off x="29980" y="764704"/>
            <a:ext cx="9084040" cy="0"/>
          </a:xfrm>
          <a:prstGeom prst="line">
            <a:avLst/>
          </a:prstGeom>
          <a:ln w="25400">
            <a:solidFill>
              <a:srgbClr val="2C2A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 bwMode="auto">
          <a:xfrm>
            <a:off x="174843" y="224700"/>
            <a:ext cx="1667746" cy="438572"/>
          </a:xfrm>
          <a:prstGeom prst="rect">
            <a:avLst/>
          </a:prstGeom>
          <a:noFill/>
        </p:spPr>
        <p:txBody>
          <a:bodyPr wrap="none" lIns="68571" tIns="34285" rIns="68571" bIns="34285">
            <a:spAutoFit/>
          </a:bodyPr>
          <a:lstStyle>
            <a:defPPr>
              <a:defRPr lang="ko-KR"/>
            </a:defPPr>
            <a:lvl1pPr>
              <a:defRPr sz="1600">
                <a:ln>
                  <a:solidFill>
                    <a:srgbClr val="2C2A25">
                      <a:alpha val="0"/>
                    </a:srgbClr>
                  </a:solidFill>
                </a:ln>
                <a:latin typeface="한컴 윤고딕 240" pitchFamily="18" charset="-127"/>
                <a:ea typeface="한컴 윤고딕 240" pitchFamily="18" charset="-127"/>
              </a:defRPr>
            </a:lvl1pPr>
          </a:lstStyle>
          <a:p>
            <a:pPr defTabSz="816377">
              <a:defRPr/>
            </a:pPr>
            <a:r>
              <a:rPr lang="ko-KR" altLang="en-US" sz="2400" dirty="0" smtClean="0">
                <a:latin typeface="나눔고딕 ExtraBold" pitchFamily="50" charset="-127"/>
                <a:ea typeface="나눔고딕 ExtraBold" pitchFamily="50" charset="-127"/>
              </a:rPr>
              <a:t>학과별 교육</a:t>
            </a:r>
            <a:endParaRPr lang="ko-KR" altLang="en-US" sz="2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9336" y="1132470"/>
            <a:ext cx="2228488" cy="496330"/>
          </a:xfrm>
          <a:prstGeom prst="rect">
            <a:avLst/>
          </a:prstGeom>
          <a:noFill/>
        </p:spPr>
        <p:txBody>
          <a:bodyPr lIns="68571" tIns="34285" rIns="68571" bIns="34285" anchor="ctr"/>
          <a:lstStyle/>
          <a:p>
            <a:pPr>
              <a:defRPr/>
            </a:pPr>
            <a:r>
              <a:rPr lang="ko-KR" altLang="en-US" sz="2000" b="1" dirty="0">
                <a:ln>
                  <a:solidFill>
                    <a:schemeClr val="bg1">
                      <a:alpha val="5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취업역량강화 강의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488151" y="1228249"/>
            <a:ext cx="157412" cy="32854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anchor="ctr"/>
          <a:lstStyle/>
          <a:p>
            <a:pPr algn="ctr">
              <a:defRPr/>
            </a:pPr>
            <a:endParaRPr lang="ko-KR" altLang="en-US" sz="21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직사각형 12"/>
          <p:cNvSpPr/>
          <p:nvPr/>
        </p:nvSpPr>
        <p:spPr bwMode="auto">
          <a:xfrm>
            <a:off x="1078149" y="1988840"/>
            <a:ext cx="6806219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816377">
              <a:lnSpc>
                <a:spcPct val="120000"/>
              </a:lnSpc>
              <a:spcAft>
                <a:spcPts val="225"/>
              </a:spcAft>
              <a:defRPr/>
            </a:pPr>
            <a:r>
              <a:rPr lang="ko-KR" altLang="en-US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입사서류</a:t>
            </a:r>
            <a:r>
              <a:rPr lang="ko-KR" altLang="en-US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 작성법</a:t>
            </a:r>
            <a:r>
              <a:rPr lang="en-US" altLang="ko-KR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en-US" altLang="ko-KR" sz="2000" b="1" spc="-75" dirty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3H</a:t>
            </a:r>
            <a:r>
              <a:rPr lang="en-US" altLang="ko-KR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) + </a:t>
            </a:r>
            <a:r>
              <a:rPr lang="ko-KR" altLang="en-US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면접</a:t>
            </a:r>
            <a:r>
              <a:rPr lang="ko-KR" altLang="en-US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 대응전략</a:t>
            </a:r>
            <a:r>
              <a:rPr lang="en-US" altLang="ko-KR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en-US" altLang="ko-KR" sz="2000" b="1" spc="-75" dirty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3H</a:t>
            </a:r>
            <a:r>
              <a:rPr lang="en-US" altLang="ko-KR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) = </a:t>
            </a:r>
            <a:r>
              <a:rPr lang="ko-KR" altLang="en-US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총 </a:t>
            </a:r>
            <a:r>
              <a:rPr lang="en-US" altLang="ko-KR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6</a:t>
            </a:r>
            <a:r>
              <a:rPr lang="ko-KR" altLang="en-US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시간으로 구성</a:t>
            </a:r>
            <a:endParaRPr lang="en-US" altLang="ko-KR" sz="2000" b="1" spc="-75" dirty="0" smtClean="0">
              <a:ln>
                <a:solidFill>
                  <a:srgbClr val="D91962">
                    <a:alpha val="0"/>
                  </a:srgb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" name="직사각형 16"/>
          <p:cNvSpPr/>
          <p:nvPr/>
        </p:nvSpPr>
        <p:spPr bwMode="auto">
          <a:xfrm>
            <a:off x="1078149" y="2591942"/>
            <a:ext cx="6806219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816377">
              <a:lnSpc>
                <a:spcPct val="120000"/>
              </a:lnSpc>
              <a:spcAft>
                <a:spcPts val="225"/>
              </a:spcAft>
              <a:defRPr/>
            </a:pPr>
            <a:r>
              <a:rPr lang="ko-KR" altLang="en-US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학과별 교육 요청 일시와 장소에서 중간고사 이후에 진행 예정</a:t>
            </a:r>
            <a:endParaRPr lang="en-US" altLang="ko-KR" sz="2000" b="1" spc="-75" dirty="0">
              <a:ln>
                <a:solidFill>
                  <a:srgbClr val="D91962">
                    <a:alpha val="0"/>
                  </a:srgbClr>
                </a:solidFill>
              </a:ln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1" name="직사각형 20"/>
          <p:cNvSpPr/>
          <p:nvPr/>
        </p:nvSpPr>
        <p:spPr bwMode="auto">
          <a:xfrm>
            <a:off x="583015" y="4221088"/>
            <a:ext cx="7796488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16377">
              <a:lnSpc>
                <a:spcPct val="120000"/>
              </a:lnSpc>
              <a:spcAft>
                <a:spcPts val="225"/>
              </a:spcAft>
              <a:defRPr/>
            </a:pPr>
            <a:r>
              <a:rPr lang="ko-KR" altLang="en-US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가급적이면 프로그램 대상인 </a:t>
            </a:r>
            <a:r>
              <a:rPr lang="en-US" altLang="ko-KR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lang="ko-KR" altLang="en-US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학년들이 최대한 많이 참석을 할 수 있도록 </a:t>
            </a:r>
            <a:endParaRPr lang="en-US" altLang="ko-KR" b="1" spc="-75" dirty="0">
              <a:ln>
                <a:solidFill>
                  <a:srgbClr val="D91962">
                    <a:alpha val="0"/>
                  </a:srgb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2" name="직사각형 21"/>
          <p:cNvSpPr/>
          <p:nvPr/>
        </p:nvSpPr>
        <p:spPr bwMode="auto">
          <a:xfrm>
            <a:off x="583015" y="4761933"/>
            <a:ext cx="7796488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16377">
              <a:lnSpc>
                <a:spcPct val="120000"/>
              </a:lnSpc>
              <a:spcAft>
                <a:spcPts val="225"/>
              </a:spcAft>
              <a:defRPr/>
            </a:pPr>
            <a:r>
              <a:rPr lang="ko-KR" altLang="en-US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협조를 </a:t>
            </a:r>
            <a:r>
              <a:rPr lang="ko-KR" altLang="en-US" b="1" spc="-75" dirty="0" err="1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부탁드리는</a:t>
            </a:r>
            <a:r>
              <a:rPr lang="ko-KR" altLang="en-US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 바이며</a:t>
            </a:r>
            <a:r>
              <a:rPr lang="en-US" altLang="ko-KR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, 3</a:t>
            </a:r>
            <a:r>
              <a:rPr lang="ko-KR" altLang="en-US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학년 학생들 중 교육을 받고자 하는 학생들도</a:t>
            </a:r>
            <a:endParaRPr lang="en-US" altLang="ko-KR" b="1" spc="-75" dirty="0">
              <a:ln>
                <a:solidFill>
                  <a:srgbClr val="D91962">
                    <a:alpha val="0"/>
                  </a:srgb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3" name="직사각형 22"/>
          <p:cNvSpPr/>
          <p:nvPr/>
        </p:nvSpPr>
        <p:spPr bwMode="auto">
          <a:xfrm>
            <a:off x="583015" y="5331986"/>
            <a:ext cx="77964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16377">
              <a:lnSpc>
                <a:spcPct val="120000"/>
              </a:lnSpc>
              <a:spcAft>
                <a:spcPts val="225"/>
              </a:spcAft>
              <a:defRPr/>
            </a:pPr>
            <a:r>
              <a:rPr lang="ko-KR" altLang="en-US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교육에 참석하여도 무방합니다</a:t>
            </a:r>
            <a:r>
              <a:rPr lang="en-US" altLang="ko-KR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다만</a:t>
            </a:r>
            <a:r>
              <a:rPr lang="en-US" altLang="ko-KR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, 4</a:t>
            </a:r>
            <a:r>
              <a:rPr lang="ko-KR" altLang="en-US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학년과 </a:t>
            </a:r>
            <a:r>
              <a:rPr lang="en-US" altLang="ko-KR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lang="ko-KR" altLang="en-US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학년 명단을 정확하게</a:t>
            </a:r>
            <a:endParaRPr lang="en-US" altLang="ko-KR" b="1" spc="-75" dirty="0">
              <a:ln>
                <a:solidFill>
                  <a:srgbClr val="D91962">
                    <a:alpha val="0"/>
                  </a:srgb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/>
          <p:cNvSpPr/>
          <p:nvPr/>
        </p:nvSpPr>
        <p:spPr bwMode="auto">
          <a:xfrm>
            <a:off x="583015" y="5834881"/>
            <a:ext cx="77964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16377">
              <a:lnSpc>
                <a:spcPct val="120000"/>
              </a:lnSpc>
              <a:spcAft>
                <a:spcPts val="225"/>
              </a:spcAft>
              <a:defRPr/>
            </a:pPr>
            <a:r>
              <a:rPr lang="ko-KR" altLang="en-US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구별하여 주시기 바랍니다</a:t>
            </a:r>
            <a:r>
              <a:rPr lang="en-US" altLang="ko-KR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b="1" spc="-75" dirty="0">
              <a:ln>
                <a:solidFill>
                  <a:srgbClr val="D91962">
                    <a:alpha val="0"/>
                  </a:srgb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5" name="직사각형 24"/>
          <p:cNvSpPr/>
          <p:nvPr/>
        </p:nvSpPr>
        <p:spPr bwMode="auto">
          <a:xfrm>
            <a:off x="1078149" y="3212976"/>
            <a:ext cx="6806219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816377">
              <a:lnSpc>
                <a:spcPct val="120000"/>
              </a:lnSpc>
              <a:spcAft>
                <a:spcPts val="225"/>
              </a:spcAft>
              <a:defRPr/>
            </a:pPr>
            <a:r>
              <a:rPr lang="ko-KR" altLang="en-US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학과별 요청 사항</a:t>
            </a:r>
            <a:r>
              <a:rPr lang="ko-KR" altLang="en-US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들을 최대한 반영하여 진행토록 하겠습니다</a:t>
            </a:r>
            <a:r>
              <a:rPr lang="en-US" altLang="ko-KR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2000" b="1" spc="-75" dirty="0">
              <a:ln>
                <a:solidFill>
                  <a:srgbClr val="D91962">
                    <a:alpha val="0"/>
                  </a:srgb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8900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 bwMode="auto">
          <a:xfrm>
            <a:off x="29980" y="130938"/>
            <a:ext cx="908404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 bwMode="auto">
          <a:xfrm>
            <a:off x="29980" y="764704"/>
            <a:ext cx="9084040" cy="0"/>
          </a:xfrm>
          <a:prstGeom prst="line">
            <a:avLst/>
          </a:prstGeom>
          <a:ln w="25400">
            <a:solidFill>
              <a:srgbClr val="2C2A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 bwMode="auto">
          <a:xfrm>
            <a:off x="174843" y="224700"/>
            <a:ext cx="1956287" cy="438572"/>
          </a:xfrm>
          <a:prstGeom prst="rect">
            <a:avLst/>
          </a:prstGeom>
          <a:noFill/>
        </p:spPr>
        <p:txBody>
          <a:bodyPr wrap="none" lIns="68571" tIns="34285" rIns="68571" bIns="34285">
            <a:spAutoFit/>
          </a:bodyPr>
          <a:lstStyle>
            <a:defPPr>
              <a:defRPr lang="ko-KR"/>
            </a:defPPr>
            <a:lvl1pPr>
              <a:defRPr sz="1600">
                <a:ln>
                  <a:solidFill>
                    <a:srgbClr val="2C2A25">
                      <a:alpha val="0"/>
                    </a:srgbClr>
                  </a:solidFill>
                </a:ln>
                <a:latin typeface="한컴 윤고딕 240" pitchFamily="18" charset="-127"/>
                <a:ea typeface="한컴 윤고딕 240" pitchFamily="18" charset="-127"/>
              </a:defRPr>
            </a:lvl1pPr>
          </a:lstStyle>
          <a:p>
            <a:pPr defTabSz="816377">
              <a:defRPr/>
            </a:pPr>
            <a:r>
              <a:rPr lang="ko-KR" altLang="en-US" sz="2400" smtClean="0">
                <a:latin typeface="나눔고딕 ExtraBold" pitchFamily="50" charset="-127"/>
                <a:ea typeface="나눔고딕 ExtraBold" pitchFamily="50" charset="-127"/>
              </a:rPr>
              <a:t>개인별 컨설팅</a:t>
            </a:r>
            <a:endParaRPr lang="ko-KR" altLang="en-US" sz="2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9336" y="1132470"/>
            <a:ext cx="2228488" cy="496330"/>
          </a:xfrm>
          <a:prstGeom prst="rect">
            <a:avLst/>
          </a:prstGeom>
          <a:noFill/>
        </p:spPr>
        <p:txBody>
          <a:bodyPr lIns="68571" tIns="34285" rIns="68571" bIns="34285" anchor="ctr"/>
          <a:lstStyle/>
          <a:p>
            <a:pPr>
              <a:defRPr/>
            </a:pPr>
            <a:r>
              <a:rPr lang="ko-KR" altLang="en-US" sz="2000" b="1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개인별 맞춤 컨설팅</a:t>
            </a:r>
            <a:endParaRPr lang="ko-KR" altLang="en-US" sz="2000" b="1" dirty="0">
              <a:ln>
                <a:solidFill>
                  <a:schemeClr val="bg1">
                    <a:alpha val="5000"/>
                  </a:scheme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88151" y="1228249"/>
            <a:ext cx="157412" cy="32854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anchor="ctr"/>
          <a:lstStyle/>
          <a:p>
            <a:pPr algn="ctr">
              <a:defRPr/>
            </a:pPr>
            <a:endParaRPr lang="ko-KR" altLang="en-US" sz="21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직사각형 12"/>
          <p:cNvSpPr/>
          <p:nvPr/>
        </p:nvSpPr>
        <p:spPr bwMode="auto">
          <a:xfrm>
            <a:off x="541170" y="1988840"/>
            <a:ext cx="7958348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16377">
              <a:lnSpc>
                <a:spcPct val="120000"/>
              </a:lnSpc>
              <a:spcAft>
                <a:spcPts val="225"/>
              </a:spcAft>
              <a:defRPr/>
            </a:pPr>
            <a:r>
              <a:rPr lang="ko-KR" altLang="en-US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전공별 </a:t>
            </a:r>
            <a:r>
              <a:rPr lang="ko-KR" altLang="en-US" sz="2000" b="1" spc="-75" dirty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학생 데이터를 바탕으로 </a:t>
            </a:r>
            <a:r>
              <a:rPr lang="ko-KR" altLang="en-US" sz="2000" b="1" spc="-75" dirty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진로와 취업</a:t>
            </a:r>
            <a:r>
              <a:rPr lang="ko-KR" altLang="en-US" sz="2000" b="1" spc="-75" dirty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 상담을 연계하여 </a:t>
            </a:r>
            <a:r>
              <a:rPr lang="ko-KR" altLang="en-US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진행</a:t>
            </a:r>
            <a:endParaRPr lang="en-US" altLang="ko-KR" sz="2000" b="1" spc="-75" dirty="0" smtClean="0">
              <a:ln>
                <a:solidFill>
                  <a:srgbClr val="D91962">
                    <a:alpha val="0"/>
                  </a:srgb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defTabSz="816377">
              <a:lnSpc>
                <a:spcPct val="120000"/>
              </a:lnSpc>
              <a:spcAft>
                <a:spcPts val="225"/>
              </a:spcAft>
              <a:defRPr/>
            </a:pPr>
            <a:endParaRPr lang="en-US" altLang="ko-KR" sz="2000" b="1" spc="-75" dirty="0">
              <a:ln>
                <a:solidFill>
                  <a:srgbClr val="D91962">
                    <a:alpha val="0"/>
                  </a:srgb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defTabSz="816377">
              <a:lnSpc>
                <a:spcPct val="120000"/>
              </a:lnSpc>
              <a:spcAft>
                <a:spcPts val="225"/>
              </a:spcAft>
              <a:defRPr/>
            </a:pPr>
            <a:r>
              <a:rPr lang="ko-KR" altLang="en-US" sz="2000" b="1" spc="-75" dirty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학생들의 </a:t>
            </a:r>
            <a:r>
              <a:rPr lang="ko-KR" altLang="en-US" sz="2000" b="1" spc="-75" dirty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진로 설정</a:t>
            </a:r>
            <a:r>
              <a:rPr lang="ko-KR" altLang="en-US" sz="2000" b="1" spc="-75" dirty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과 개별 </a:t>
            </a:r>
            <a:r>
              <a:rPr lang="ko-KR" altLang="en-US" sz="2000" b="1" spc="-75" dirty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취업</a:t>
            </a:r>
            <a:r>
              <a:rPr lang="ko-KR" altLang="en-US" sz="2000" b="1" spc="-75" dirty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에 있어 어려움 겪는 부분에 </a:t>
            </a:r>
            <a:r>
              <a:rPr lang="ko-KR" altLang="en-US" sz="2000" b="1" spc="-75" dirty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맞춤 상담</a:t>
            </a:r>
            <a:r>
              <a:rPr lang="ko-KR" altLang="en-US" sz="2000" b="1" spc="-75" dirty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진행</a:t>
            </a:r>
            <a:endParaRPr lang="en-US" altLang="ko-KR" sz="2000" b="1" spc="-75" dirty="0">
              <a:ln>
                <a:solidFill>
                  <a:srgbClr val="D91962">
                    <a:alpha val="0"/>
                  </a:srgbClr>
                </a:solidFill>
              </a:ln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14" name="그룹 76"/>
          <p:cNvGrpSpPr>
            <a:grpSpLocks/>
          </p:cNvGrpSpPr>
          <p:nvPr/>
        </p:nvGrpSpPr>
        <p:grpSpPr bwMode="auto">
          <a:xfrm>
            <a:off x="500064" y="3626992"/>
            <a:ext cx="995249" cy="945534"/>
            <a:chOff x="467486" y="1196752"/>
            <a:chExt cx="1152186" cy="1080329"/>
          </a:xfrm>
        </p:grpSpPr>
        <p:sp>
          <p:nvSpPr>
            <p:cNvPr id="15" name="타원 14"/>
            <p:cNvSpPr/>
            <p:nvPr/>
          </p:nvSpPr>
          <p:spPr>
            <a:xfrm>
              <a:off x="467486" y="1196752"/>
              <a:ext cx="1151776" cy="108032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3BF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67544" y="1472483"/>
              <a:ext cx="1152128" cy="4616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ko-KR" altLang="en-US" sz="1600" b="1" dirty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진로</a:t>
              </a:r>
              <a:endParaRPr lang="en-US" altLang="ko-KR" sz="1600" b="1" dirty="0">
                <a:ln>
                  <a:solidFill>
                    <a:schemeClr val="bg1">
                      <a:alpha val="5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>
                <a:defRPr/>
              </a:pPr>
              <a:r>
                <a:rPr lang="ko-KR" altLang="en-US" sz="1600" b="1" dirty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상담</a:t>
              </a:r>
              <a:endParaRPr lang="en-US" altLang="ko-KR" sz="1600" b="1" dirty="0">
                <a:ln>
                  <a:solidFill>
                    <a:schemeClr val="bg1">
                      <a:alpha val="5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18" name="그룹 83"/>
          <p:cNvGrpSpPr>
            <a:grpSpLocks/>
          </p:cNvGrpSpPr>
          <p:nvPr/>
        </p:nvGrpSpPr>
        <p:grpSpPr bwMode="auto">
          <a:xfrm>
            <a:off x="1740164" y="3651371"/>
            <a:ext cx="995199" cy="945534"/>
            <a:chOff x="467544" y="1196752"/>
            <a:chExt cx="1152128" cy="1080132"/>
          </a:xfrm>
        </p:grpSpPr>
        <p:sp>
          <p:nvSpPr>
            <p:cNvPr id="19" name="타원 18"/>
            <p:cNvSpPr/>
            <p:nvPr/>
          </p:nvSpPr>
          <p:spPr>
            <a:xfrm>
              <a:off x="467547" y="1196752"/>
              <a:ext cx="1151777" cy="108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7544" y="1467310"/>
              <a:ext cx="1152128" cy="4129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ko-KR" altLang="en-US" sz="1400" b="1" dirty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진로취업</a:t>
              </a:r>
              <a:endParaRPr lang="en-US" altLang="ko-KR" sz="1400" b="1" dirty="0">
                <a:ln>
                  <a:solidFill>
                    <a:schemeClr val="bg1">
                      <a:alpha val="5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>
                <a:defRPr/>
              </a:pPr>
              <a:r>
                <a:rPr lang="ko-KR" altLang="en-US" sz="1400" b="1" dirty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분석</a:t>
              </a:r>
              <a:endParaRPr lang="en-US" altLang="ko-KR" sz="1400" b="1" dirty="0">
                <a:ln>
                  <a:solidFill>
                    <a:schemeClr val="bg1">
                      <a:alpha val="5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25" name="그룹 87"/>
          <p:cNvGrpSpPr>
            <a:grpSpLocks/>
          </p:cNvGrpSpPr>
          <p:nvPr/>
        </p:nvGrpSpPr>
        <p:grpSpPr bwMode="auto">
          <a:xfrm>
            <a:off x="3043768" y="3660758"/>
            <a:ext cx="995199" cy="945534"/>
            <a:chOff x="467544" y="1140235"/>
            <a:chExt cx="1152128" cy="1080434"/>
          </a:xfrm>
        </p:grpSpPr>
        <p:sp>
          <p:nvSpPr>
            <p:cNvPr id="26" name="타원 25"/>
            <p:cNvSpPr/>
            <p:nvPr/>
          </p:nvSpPr>
          <p:spPr>
            <a:xfrm>
              <a:off x="467547" y="1140235"/>
              <a:ext cx="1151777" cy="108043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3A4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67544" y="1410034"/>
              <a:ext cx="1152128" cy="41310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ko-KR" altLang="en-US" sz="1400" b="1" dirty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취업</a:t>
              </a:r>
              <a:endParaRPr lang="en-US" altLang="ko-KR" sz="1400" b="1" dirty="0">
                <a:ln>
                  <a:solidFill>
                    <a:schemeClr val="bg1">
                      <a:alpha val="5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>
                <a:defRPr/>
              </a:pPr>
              <a:r>
                <a:rPr lang="ko-KR" altLang="en-US" sz="1400" b="1" dirty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전략수립</a:t>
              </a:r>
              <a:endParaRPr lang="en-US" altLang="ko-KR" sz="1400" b="1" dirty="0">
                <a:ln>
                  <a:solidFill>
                    <a:schemeClr val="bg1">
                      <a:alpha val="5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28" name="그룹 91"/>
          <p:cNvGrpSpPr>
            <a:grpSpLocks/>
          </p:cNvGrpSpPr>
          <p:nvPr/>
        </p:nvGrpSpPr>
        <p:grpSpPr bwMode="auto">
          <a:xfrm>
            <a:off x="4283968" y="3670024"/>
            <a:ext cx="995199" cy="945533"/>
            <a:chOff x="467544" y="1071857"/>
            <a:chExt cx="1152128" cy="1080131"/>
          </a:xfrm>
        </p:grpSpPr>
        <p:sp>
          <p:nvSpPr>
            <p:cNvPr id="29" name="타원 28"/>
            <p:cNvSpPr/>
            <p:nvPr/>
          </p:nvSpPr>
          <p:spPr>
            <a:xfrm>
              <a:off x="467547" y="1071857"/>
              <a:ext cx="1151777" cy="108013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67544" y="1330325"/>
              <a:ext cx="1152128" cy="4129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ko-KR" altLang="en-US" sz="1400" b="1" dirty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입사서류</a:t>
              </a:r>
              <a:endParaRPr lang="en-US" altLang="ko-KR" sz="1400" b="1" dirty="0">
                <a:ln>
                  <a:solidFill>
                    <a:schemeClr val="bg1">
                      <a:alpha val="5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>
                <a:defRPr/>
              </a:pPr>
              <a:r>
                <a:rPr lang="ko-KR" altLang="en-US" sz="1400" b="1" dirty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컨설팅</a:t>
              </a:r>
              <a:endParaRPr lang="en-US" altLang="ko-KR" sz="1400" b="1" dirty="0">
                <a:ln>
                  <a:solidFill>
                    <a:schemeClr val="bg1">
                      <a:alpha val="5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31" name="그룹 95"/>
          <p:cNvGrpSpPr>
            <a:grpSpLocks/>
          </p:cNvGrpSpPr>
          <p:nvPr/>
        </p:nvGrpSpPr>
        <p:grpSpPr bwMode="auto">
          <a:xfrm>
            <a:off x="5508104" y="3655436"/>
            <a:ext cx="995992" cy="945534"/>
            <a:chOff x="467081" y="1083240"/>
            <a:chExt cx="1153046" cy="1080062"/>
          </a:xfrm>
        </p:grpSpPr>
        <p:sp>
          <p:nvSpPr>
            <p:cNvPr id="32" name="타원 31"/>
            <p:cNvSpPr/>
            <p:nvPr/>
          </p:nvSpPr>
          <p:spPr>
            <a:xfrm>
              <a:off x="467081" y="1083240"/>
              <a:ext cx="1153046" cy="108006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67544" y="1370278"/>
              <a:ext cx="1152128" cy="4129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ko-KR" altLang="en-US" sz="1400" b="1" dirty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면접 심층</a:t>
              </a:r>
              <a:endParaRPr lang="en-US" altLang="ko-KR" sz="1400" b="1" dirty="0">
                <a:ln>
                  <a:solidFill>
                    <a:schemeClr val="bg1">
                      <a:alpha val="5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>
                <a:defRPr/>
              </a:pPr>
              <a:r>
                <a:rPr lang="ko-KR" altLang="en-US" sz="1400" b="1" dirty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컨설팅</a:t>
              </a:r>
              <a:endParaRPr lang="en-US" altLang="ko-KR" sz="1400" b="1" dirty="0">
                <a:ln>
                  <a:solidFill>
                    <a:schemeClr val="bg1">
                      <a:alpha val="5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pic>
        <p:nvPicPr>
          <p:cNvPr id="34" name="Picture 2" descr="D:\source\arrow\arrow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5400000">
            <a:off x="6626750" y="3706956"/>
            <a:ext cx="1208134" cy="853138"/>
          </a:xfrm>
          <a:prstGeom prst="rect">
            <a:avLst/>
          </a:prstGeom>
          <a:noFill/>
        </p:spPr>
      </p:pic>
      <p:sp>
        <p:nvSpPr>
          <p:cNvPr id="35" name="직사각형 34"/>
          <p:cNvSpPr/>
          <p:nvPr/>
        </p:nvSpPr>
        <p:spPr>
          <a:xfrm>
            <a:off x="7783384" y="3527574"/>
            <a:ext cx="1144865" cy="12695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500"/>
              </a:spcAft>
              <a:defRPr/>
            </a:pPr>
            <a:r>
              <a:rPr kumimoji="0" lang="ko-KR" altLang="en-US" sz="1600" spc="-100" dirty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구체적 </a:t>
            </a:r>
            <a:endParaRPr kumimoji="0" lang="en-US" altLang="ko-KR" sz="1600" spc="-100" dirty="0">
              <a:ln>
                <a:solidFill>
                  <a:srgbClr val="D91962">
                    <a:alpha val="0"/>
                  </a:srgbClr>
                </a:solidFill>
              </a:ln>
              <a:solidFill>
                <a:prstClr val="black">
                  <a:lumMod val="65000"/>
                  <a:lumOff val="35000"/>
                </a:prst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>
              <a:spcAft>
                <a:spcPts val="500"/>
              </a:spcAft>
              <a:defRPr/>
            </a:pPr>
            <a:r>
              <a:rPr kumimoji="0" lang="ko-KR" altLang="en-US" sz="1600" spc="-100" dirty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진로설정</a:t>
            </a:r>
            <a:endParaRPr kumimoji="0" lang="en-US" altLang="ko-KR" sz="1600" spc="-100" dirty="0">
              <a:ln>
                <a:solidFill>
                  <a:srgbClr val="D91962">
                    <a:alpha val="0"/>
                  </a:srgbClr>
                </a:solidFill>
              </a:ln>
              <a:solidFill>
                <a:prstClr val="black">
                  <a:lumMod val="65000"/>
                  <a:lumOff val="35000"/>
                </a:prst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>
              <a:spcAft>
                <a:spcPts val="500"/>
              </a:spcAft>
              <a:defRPr/>
            </a:pPr>
            <a:r>
              <a:rPr kumimoji="0" lang="ko-KR" altLang="en-US" sz="1600" spc="-100" dirty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및</a:t>
            </a:r>
            <a:endParaRPr kumimoji="0" lang="en-US" altLang="ko-KR" sz="1600" spc="-100" dirty="0">
              <a:ln>
                <a:solidFill>
                  <a:srgbClr val="D91962">
                    <a:alpha val="0"/>
                  </a:srgbClr>
                </a:solidFill>
              </a:ln>
              <a:solidFill>
                <a:prstClr val="black">
                  <a:lumMod val="65000"/>
                  <a:lumOff val="35000"/>
                </a:prst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>
              <a:spcAft>
                <a:spcPts val="500"/>
              </a:spcAft>
              <a:defRPr/>
            </a:pPr>
            <a:r>
              <a:rPr kumimoji="0" lang="ko-KR" altLang="en-US" sz="1600" spc="-100" dirty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취업스킬</a:t>
            </a:r>
            <a:r>
              <a:rPr kumimoji="0" lang="en-US" altLang="ko-KR" sz="1600" spc="-100" dirty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UP</a:t>
            </a:r>
          </a:p>
        </p:txBody>
      </p:sp>
      <p:sp>
        <p:nvSpPr>
          <p:cNvPr id="36" name="직사각형 35"/>
          <p:cNvSpPr/>
          <p:nvPr/>
        </p:nvSpPr>
        <p:spPr bwMode="auto">
          <a:xfrm>
            <a:off x="770566" y="5308659"/>
            <a:ext cx="7598307" cy="149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16377">
              <a:lnSpc>
                <a:spcPct val="120000"/>
              </a:lnSpc>
              <a:spcAft>
                <a:spcPts val="225"/>
              </a:spcAft>
              <a:defRPr/>
            </a:pPr>
            <a:r>
              <a:rPr lang="ko-KR" altLang="en-US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취업</a:t>
            </a:r>
            <a:r>
              <a:rPr lang="ko-KR" altLang="en-US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을 하는 것도 중요하지만 </a:t>
            </a:r>
            <a:r>
              <a:rPr lang="ko-KR" altLang="en-US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어떤</a:t>
            </a:r>
            <a:r>
              <a:rPr lang="ko-KR" altLang="en-US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직무</a:t>
            </a:r>
            <a:r>
              <a:rPr lang="ko-KR" altLang="en-US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를 직업으로 가져가야 할 지를</a:t>
            </a:r>
            <a:endParaRPr lang="en-US" altLang="ko-KR" sz="2000" b="1" spc="-75" dirty="0" smtClean="0">
              <a:ln>
                <a:solidFill>
                  <a:srgbClr val="D91962">
                    <a:alpha val="0"/>
                  </a:srgb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defTabSz="816377">
              <a:lnSpc>
                <a:spcPct val="120000"/>
              </a:lnSpc>
              <a:spcAft>
                <a:spcPts val="225"/>
              </a:spcAft>
              <a:defRPr/>
            </a:pPr>
            <a:r>
              <a:rPr lang="ko-KR" altLang="en-US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학생들로 하여금 알 수 있도록 다가가겠습니다</a:t>
            </a:r>
            <a:r>
              <a:rPr lang="en-US" altLang="ko-KR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algn="ctr" defTabSz="816377">
              <a:lnSpc>
                <a:spcPct val="120000"/>
              </a:lnSpc>
              <a:spcAft>
                <a:spcPts val="225"/>
              </a:spcAft>
              <a:defRPr/>
            </a:pPr>
            <a:endParaRPr lang="en-US" altLang="ko-KR" sz="1600" b="1" spc="-75" dirty="0" smtClean="0">
              <a:ln>
                <a:solidFill>
                  <a:srgbClr val="D91962">
                    <a:alpha val="0"/>
                  </a:srgb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defTabSz="816377">
              <a:lnSpc>
                <a:spcPct val="120000"/>
              </a:lnSpc>
              <a:spcAft>
                <a:spcPts val="225"/>
              </a:spcAft>
              <a:defRPr/>
            </a:pPr>
            <a:r>
              <a:rPr lang="en-US" altLang="ko-KR" sz="16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2015</a:t>
            </a:r>
            <a:r>
              <a:rPr lang="ko-KR" altLang="en-US" sz="16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년 </a:t>
            </a:r>
            <a:r>
              <a:rPr lang="en-US" altLang="ko-KR" sz="16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ko-KR" altLang="en-US" sz="16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월 까지 진행 예정</a:t>
            </a:r>
            <a:endParaRPr lang="en-US" altLang="ko-KR" sz="1600" b="1" spc="-75" dirty="0">
              <a:ln>
                <a:solidFill>
                  <a:srgbClr val="D91962">
                    <a:alpha val="0"/>
                  </a:srgb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3882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 bwMode="auto">
          <a:xfrm>
            <a:off x="29980" y="130938"/>
            <a:ext cx="908404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 bwMode="auto">
          <a:xfrm>
            <a:off x="29980" y="764704"/>
            <a:ext cx="9084040" cy="0"/>
          </a:xfrm>
          <a:prstGeom prst="line">
            <a:avLst/>
          </a:prstGeom>
          <a:ln w="25400">
            <a:solidFill>
              <a:srgbClr val="2C2A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 bwMode="auto">
          <a:xfrm>
            <a:off x="174843" y="224700"/>
            <a:ext cx="2619930" cy="438572"/>
          </a:xfrm>
          <a:prstGeom prst="rect">
            <a:avLst/>
          </a:prstGeom>
          <a:noFill/>
        </p:spPr>
        <p:txBody>
          <a:bodyPr wrap="none" lIns="68571" tIns="34285" rIns="68571" bIns="34285">
            <a:spAutoFit/>
          </a:bodyPr>
          <a:lstStyle>
            <a:defPPr>
              <a:defRPr lang="ko-KR"/>
            </a:defPPr>
            <a:lvl1pPr>
              <a:defRPr sz="1600">
                <a:ln>
                  <a:solidFill>
                    <a:srgbClr val="2C2A25">
                      <a:alpha val="0"/>
                    </a:srgbClr>
                  </a:solidFill>
                </a:ln>
                <a:latin typeface="한컴 윤고딕 240" pitchFamily="18" charset="-127"/>
                <a:ea typeface="한컴 윤고딕 240" pitchFamily="18" charset="-127"/>
              </a:defRPr>
            </a:lvl1pPr>
          </a:lstStyle>
          <a:p>
            <a:pPr defTabSz="816377">
              <a:defRPr/>
            </a:pPr>
            <a:r>
              <a:rPr lang="ko-KR" altLang="en-US" sz="2400" dirty="0" smtClean="0">
                <a:latin typeface="나눔고딕 ExtraBold" pitchFamily="50" charset="-127"/>
                <a:ea typeface="나눔고딕 ExtraBold" pitchFamily="50" charset="-127"/>
              </a:rPr>
              <a:t>게릴라 토크 콘서트</a:t>
            </a:r>
            <a:endParaRPr lang="ko-KR" altLang="en-US" sz="2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9336" y="1132470"/>
            <a:ext cx="2228488" cy="496330"/>
          </a:xfrm>
          <a:prstGeom prst="rect">
            <a:avLst/>
          </a:prstGeom>
          <a:noFill/>
        </p:spPr>
        <p:txBody>
          <a:bodyPr lIns="68571" tIns="34285" rIns="68571" bIns="34285" anchor="ctr"/>
          <a:lstStyle/>
          <a:p>
            <a:pPr>
              <a:defRPr/>
            </a:pPr>
            <a:r>
              <a:rPr lang="ko-KR" altLang="en-US" sz="2000" b="1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게릴라 토크 콘서트</a:t>
            </a:r>
            <a:endParaRPr lang="ko-KR" altLang="en-US" sz="2000" b="1" dirty="0">
              <a:ln>
                <a:solidFill>
                  <a:schemeClr val="bg1">
                    <a:alpha val="5000"/>
                  </a:scheme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88151" y="1228249"/>
            <a:ext cx="157412" cy="32854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anchor="ctr"/>
          <a:lstStyle/>
          <a:p>
            <a:pPr algn="ctr">
              <a:defRPr/>
            </a:pPr>
            <a:endParaRPr lang="ko-KR" altLang="en-US" sz="21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직사각형 12"/>
          <p:cNvSpPr/>
          <p:nvPr/>
        </p:nvSpPr>
        <p:spPr bwMode="auto">
          <a:xfrm>
            <a:off x="323528" y="1988840"/>
            <a:ext cx="8423318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16377">
              <a:lnSpc>
                <a:spcPct val="120000"/>
              </a:lnSpc>
              <a:spcAft>
                <a:spcPts val="225"/>
              </a:spcAft>
              <a:defRPr/>
            </a:pPr>
            <a:r>
              <a:rPr lang="ko-KR" altLang="en-US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주 </a:t>
            </a:r>
            <a:r>
              <a:rPr lang="en-US" altLang="ko-KR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회 인문</a:t>
            </a:r>
            <a:r>
              <a:rPr lang="en-US" altLang="ko-KR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자연과학</a:t>
            </a:r>
            <a:r>
              <a:rPr lang="en-US" altLang="ko-KR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시사이슈</a:t>
            </a:r>
            <a:r>
              <a:rPr lang="en-US" altLang="ko-KR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취업 등을 주제로 게릴라 강의 및 간담회 진행</a:t>
            </a:r>
            <a:endParaRPr lang="en-US" altLang="ko-KR" sz="2000" b="1" spc="-75" dirty="0" smtClean="0">
              <a:ln>
                <a:solidFill>
                  <a:srgbClr val="D91962">
                    <a:alpha val="0"/>
                  </a:srgb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defTabSz="816377">
              <a:lnSpc>
                <a:spcPct val="120000"/>
              </a:lnSpc>
              <a:spcAft>
                <a:spcPts val="225"/>
              </a:spcAft>
              <a:defRPr/>
            </a:pPr>
            <a:endParaRPr lang="en-US" altLang="ko-KR" sz="2000" b="1" spc="-75" dirty="0" smtClean="0">
              <a:ln>
                <a:solidFill>
                  <a:srgbClr val="D91962">
                    <a:alpha val="0"/>
                  </a:srgb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defTabSz="816377">
              <a:lnSpc>
                <a:spcPct val="120000"/>
              </a:lnSpc>
              <a:spcAft>
                <a:spcPts val="225"/>
              </a:spcAft>
              <a:defRPr/>
            </a:pPr>
            <a:r>
              <a:rPr lang="ko-KR" altLang="en-US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취업에 필요한 상식 및 인문학적 교양 등을 배양 할 수 있습니다</a:t>
            </a:r>
            <a:r>
              <a:rPr lang="en-US" altLang="ko-KR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2000" b="1" spc="-75" dirty="0">
              <a:ln>
                <a:solidFill>
                  <a:srgbClr val="D91962">
                    <a:alpha val="0"/>
                  </a:srgb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756188"/>
              </p:ext>
            </p:extLst>
          </p:nvPr>
        </p:nvGraphicFramePr>
        <p:xfrm>
          <a:off x="323528" y="3612102"/>
          <a:ext cx="8568953" cy="20162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36104"/>
                <a:gridCol w="3348372"/>
                <a:gridCol w="828092"/>
                <a:gridCol w="3456385"/>
              </a:tblGrid>
              <a:tr h="5426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나눔고딕" pitchFamily="50" charset="-127"/>
                          <a:ea typeface="나눔고딕" pitchFamily="50" charset="-127"/>
                        </a:rPr>
                        <a:t>일자</a:t>
                      </a:r>
                      <a:endParaRPr lang="ko-KR" altLang="en-US" sz="1400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나눔고딕" pitchFamily="50" charset="-127"/>
                          <a:ea typeface="나눔고딕" pitchFamily="50" charset="-127"/>
                        </a:rPr>
                        <a:t>내용</a:t>
                      </a:r>
                      <a:endParaRPr lang="ko-KR" altLang="en-US" sz="1400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나눔고딕" pitchFamily="50" charset="-127"/>
                          <a:ea typeface="나눔고딕" pitchFamily="50" charset="-127"/>
                        </a:rPr>
                        <a:t>일자</a:t>
                      </a:r>
                      <a:endParaRPr lang="ko-KR" altLang="en-US" sz="1400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나눔고딕" pitchFamily="50" charset="-127"/>
                          <a:ea typeface="나눔고딕" pitchFamily="50" charset="-127"/>
                        </a:rPr>
                        <a:t>내용</a:t>
                      </a:r>
                      <a:endParaRPr lang="ko-KR" altLang="en-US" sz="1400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/>
                </a:tc>
              </a:tr>
              <a:tr h="54262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11/06</a:t>
                      </a:r>
                      <a:endParaRPr lang="ko-KR" altLang="en-US" sz="1400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통찰적 역사관과 위기 극복 리더십</a:t>
                      </a:r>
                      <a:endParaRPr lang="ko-KR" altLang="en-US" sz="1400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11/26</a:t>
                      </a:r>
                      <a:endParaRPr lang="ko-KR" altLang="en-US" sz="1400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경쟁과 회복탄력성</a:t>
                      </a:r>
                      <a:endParaRPr lang="ko-KR" altLang="en-US" sz="1400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/>
                </a:tc>
              </a:tr>
              <a:tr h="54262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11/13</a:t>
                      </a:r>
                      <a:endParaRPr lang="ko-KR" altLang="en-US" sz="1400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대구</a:t>
                      </a:r>
                      <a:r>
                        <a:rPr lang="en-US" altLang="ko-KR" sz="1400" dirty="0" smtClean="0"/>
                        <a:t>/</a:t>
                      </a:r>
                      <a:r>
                        <a:rPr lang="ko-KR" altLang="en-US" sz="1400" dirty="0" smtClean="0"/>
                        <a:t>경북 기업 인사담당자 토크쇼</a:t>
                      </a:r>
                      <a:endParaRPr lang="ko-KR" altLang="en-US" sz="1400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12/03</a:t>
                      </a:r>
                      <a:endParaRPr lang="ko-KR" altLang="en-US" sz="1400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대구</a:t>
                      </a:r>
                      <a:r>
                        <a:rPr lang="en-US" altLang="ko-KR" sz="1400" dirty="0" smtClean="0"/>
                        <a:t>/</a:t>
                      </a:r>
                      <a:r>
                        <a:rPr lang="ko-KR" altLang="en-US" sz="1400" dirty="0" smtClean="0"/>
                        <a:t>경북 인사담당자 토크쇼</a:t>
                      </a:r>
                      <a:endParaRPr lang="ko-KR" altLang="en-US" sz="1400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/>
                </a:tc>
              </a:tr>
              <a:tr h="38835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11/20</a:t>
                      </a:r>
                      <a:endParaRPr lang="ko-KR" altLang="en-US" sz="1400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자신의 </a:t>
                      </a:r>
                      <a:r>
                        <a:rPr lang="ko-KR" altLang="en-US" sz="1400" dirty="0" err="1" smtClean="0"/>
                        <a:t>목표간리법</a:t>
                      </a:r>
                      <a:endParaRPr lang="ko-KR" altLang="en-US" sz="1400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12/10</a:t>
                      </a:r>
                      <a:endParaRPr lang="ko-KR" altLang="en-US" sz="1400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창의적 문제해결 방법</a:t>
                      </a:r>
                      <a:endParaRPr lang="ko-KR" altLang="en-US" sz="1400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766391" y="5901368"/>
            <a:ext cx="15376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b="1" dirty="0" smtClean="0">
                <a:latin typeface="나눔고딕" pitchFamily="50" charset="-127"/>
                <a:ea typeface="나눔고딕" pitchFamily="50" charset="-127"/>
              </a:rPr>
              <a:t>&lt; </a:t>
            </a:r>
            <a:r>
              <a:rPr lang="ko-KR" altLang="en-US" sz="1200" b="1" dirty="0" smtClean="0">
                <a:latin typeface="나눔고딕" pitchFamily="50" charset="-127"/>
                <a:ea typeface="나눔고딕" pitchFamily="50" charset="-127"/>
              </a:rPr>
              <a:t>토크 콘서트 일정 </a:t>
            </a:r>
            <a:r>
              <a:rPr lang="en-US" altLang="ko-KR" sz="1200" b="1" dirty="0" smtClean="0">
                <a:latin typeface="나눔고딕" pitchFamily="50" charset="-127"/>
                <a:ea typeface="나눔고딕" pitchFamily="50" charset="-127"/>
              </a:rPr>
              <a:t>&gt;</a:t>
            </a:r>
            <a:endParaRPr lang="ko-KR" altLang="en-US" sz="12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18107" y="6381053"/>
            <a:ext cx="7074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200" b="1" dirty="0" smtClean="0">
                <a:latin typeface="나눔고딕" pitchFamily="50" charset="-127"/>
                <a:ea typeface="나눔고딕" pitchFamily="50" charset="-127"/>
              </a:rPr>
              <a:t>시간과 장소는 학과 사무실</a:t>
            </a:r>
            <a:r>
              <a:rPr lang="en-US" altLang="ko-KR" sz="1200" b="1" dirty="0" smtClean="0"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1200" b="1" dirty="0" smtClean="0">
                <a:latin typeface="나눔고딕" pitchFamily="50" charset="-127"/>
                <a:ea typeface="나눔고딕" pitchFamily="50" charset="-127"/>
              </a:rPr>
              <a:t>게시판</a:t>
            </a:r>
            <a:r>
              <a:rPr lang="en-US" altLang="ko-KR" sz="1200" b="1" dirty="0" smtClean="0">
                <a:latin typeface="나눔고딕" pitchFamily="50" charset="-127"/>
                <a:ea typeface="나눔고딕" pitchFamily="50" charset="-127"/>
              </a:rPr>
              <a:t>) </a:t>
            </a:r>
            <a:r>
              <a:rPr lang="ko-KR" altLang="en-US" sz="1200" b="1" dirty="0" smtClean="0">
                <a:latin typeface="나눔고딕" pitchFamily="50" charset="-127"/>
                <a:ea typeface="나눔고딕" pitchFamily="50" charset="-127"/>
              </a:rPr>
              <a:t>또는 </a:t>
            </a:r>
            <a:r>
              <a:rPr lang="en-US" altLang="ko-KR" sz="1200" b="1" dirty="0" smtClean="0">
                <a:latin typeface="나눔고딕" pitchFamily="50" charset="-127"/>
                <a:ea typeface="나눔고딕" pitchFamily="50" charset="-127"/>
              </a:rPr>
              <a:t>SMS, </a:t>
            </a:r>
            <a:r>
              <a:rPr lang="ko-KR" altLang="en-US" sz="1200" b="1" dirty="0" smtClean="0">
                <a:latin typeface="나눔고딕" pitchFamily="50" charset="-127"/>
                <a:ea typeface="나눔고딕" pitchFamily="50" charset="-127"/>
              </a:rPr>
              <a:t>프로그램 공식 </a:t>
            </a:r>
            <a:r>
              <a:rPr lang="en-US" altLang="ko-KR" sz="1200" b="1" dirty="0" smtClean="0">
                <a:latin typeface="나눔고딕" pitchFamily="50" charset="-127"/>
                <a:ea typeface="나눔고딕" pitchFamily="50" charset="-127"/>
              </a:rPr>
              <a:t>BAND </a:t>
            </a:r>
            <a:r>
              <a:rPr lang="ko-KR" altLang="en-US" sz="1200" b="1" dirty="0" smtClean="0">
                <a:latin typeface="나눔고딕" pitchFamily="50" charset="-127"/>
                <a:ea typeface="나눔고딕" pitchFamily="50" charset="-127"/>
              </a:rPr>
              <a:t>등을 통해 </a:t>
            </a:r>
            <a:r>
              <a:rPr lang="en-US" altLang="ko-KR" sz="1200" b="1" dirty="0" smtClean="0">
                <a:latin typeface="나눔고딕" pitchFamily="50" charset="-127"/>
                <a:ea typeface="나눔고딕" pitchFamily="50" charset="-127"/>
              </a:rPr>
              <a:t>10</a:t>
            </a:r>
            <a:r>
              <a:rPr lang="ko-KR" altLang="en-US" sz="1200" b="1" dirty="0" smtClean="0">
                <a:latin typeface="나눔고딕" pitchFamily="50" charset="-127"/>
                <a:ea typeface="나눔고딕" pitchFamily="50" charset="-127"/>
              </a:rPr>
              <a:t>일 전 공지할 예정입니다</a:t>
            </a:r>
            <a:r>
              <a:rPr lang="en-US" altLang="ko-KR" sz="1200" b="1" dirty="0" smtClean="0"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1200" b="1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9056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658"/>
            <a:ext cx="3812878" cy="6858837"/>
          </a:xfrm>
          <a:prstGeom prst="rect">
            <a:avLst/>
          </a:prstGeom>
          <a:solidFill>
            <a:srgbClr val="E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anchor="ctr"/>
          <a:lstStyle/>
          <a:p>
            <a:pPr algn="ctr" defTabSz="816377">
              <a:defRPr/>
            </a:pPr>
            <a:endParaRPr kumimoji="0"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83428" y="2208793"/>
            <a:ext cx="3380460" cy="931014"/>
          </a:xfrm>
          <a:prstGeom prst="rect">
            <a:avLst/>
          </a:prstGeom>
          <a:noFill/>
        </p:spPr>
        <p:txBody>
          <a:bodyPr lIns="68571" tIns="34285" rIns="68571" bIns="34285">
            <a:spAutoFit/>
          </a:bodyPr>
          <a:lstStyle/>
          <a:p>
            <a:pPr defTabSz="816377">
              <a:defRPr/>
            </a:pPr>
            <a:r>
              <a:rPr lang="ko-KR" altLang="en-US" sz="28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집중 컨설팅 기간</a:t>
            </a:r>
            <a:endParaRPr lang="en-US" altLang="ko-KR" sz="28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defTabSz="816377">
              <a:defRPr/>
            </a:pPr>
            <a:r>
              <a:rPr lang="ko-KR" altLang="en-US" sz="28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운영 계획</a:t>
            </a:r>
            <a:endParaRPr lang="ko-KR" altLang="en-US" sz="28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4463974" y="3297563"/>
            <a:ext cx="1810414" cy="346239"/>
          </a:xfrm>
          <a:prstGeom prst="rect">
            <a:avLst/>
          </a:prstGeom>
          <a:noFill/>
        </p:spPr>
        <p:txBody>
          <a:bodyPr wrap="none" lIns="68571" tIns="34285" rIns="68571" bIns="34285">
            <a:spAutoFit/>
          </a:bodyPr>
          <a:lstStyle/>
          <a:p>
            <a:pPr marL="128588" indent="-128588" defTabSz="816377">
              <a:buFont typeface="Wingdings" pitchFamily="2" charset="2"/>
              <a:buChar char="ü"/>
              <a:defRPr/>
            </a:pPr>
            <a:r>
              <a:rPr kumimoji="0" lang="ko-KR" altLang="en-US" b="1" dirty="0">
                <a:ln>
                  <a:solidFill>
                    <a:prstClr val="white">
                      <a:alpha val="30000"/>
                    </a:prstClr>
                  </a:solidFill>
                </a:ln>
                <a:solidFill>
                  <a:srgbClr val="323232"/>
                </a:solidFill>
                <a:latin typeface="나눔고딕" pitchFamily="50" charset="-127"/>
                <a:ea typeface="나눔고딕" pitchFamily="50" charset="-127"/>
              </a:rPr>
              <a:t>  </a:t>
            </a:r>
            <a:r>
              <a:rPr kumimoji="0" lang="ko-KR" altLang="en-US" b="1" dirty="0" smtClean="0">
                <a:ln>
                  <a:solidFill>
                    <a:prstClr val="white">
                      <a:alpha val="30000"/>
                    </a:prstClr>
                  </a:solidFill>
                </a:ln>
                <a:solidFill>
                  <a:srgbClr val="323232"/>
                </a:solidFill>
                <a:latin typeface="나눔고딕" pitchFamily="50" charset="-127"/>
                <a:ea typeface="나눔고딕" pitchFamily="50" charset="-127"/>
              </a:rPr>
              <a:t>개인별 컨설팅</a:t>
            </a:r>
            <a:endParaRPr kumimoji="0" lang="ko-KR" altLang="en-US" b="1" dirty="0">
              <a:ln>
                <a:solidFill>
                  <a:prstClr val="white">
                    <a:alpha val="30000"/>
                  </a:prstClr>
                </a:solidFill>
              </a:ln>
              <a:solidFill>
                <a:srgbClr val="323232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4463975" y="2610557"/>
            <a:ext cx="2155059" cy="346239"/>
          </a:xfrm>
          <a:prstGeom prst="rect">
            <a:avLst/>
          </a:prstGeom>
          <a:noFill/>
        </p:spPr>
        <p:txBody>
          <a:bodyPr wrap="none" lIns="68571" tIns="34285" rIns="68571" bIns="34285">
            <a:spAutoFit/>
          </a:bodyPr>
          <a:lstStyle/>
          <a:p>
            <a:pPr marL="128588" indent="-128588" defTabSz="816377">
              <a:buFont typeface="Wingdings" pitchFamily="2" charset="2"/>
              <a:buChar char="ü"/>
              <a:defRPr/>
            </a:pPr>
            <a:r>
              <a:rPr kumimoji="0" lang="ko-KR" altLang="en-US" b="1" dirty="0">
                <a:ln>
                  <a:solidFill>
                    <a:prstClr val="white">
                      <a:alpha val="30000"/>
                    </a:prstClr>
                  </a:solidFill>
                </a:ln>
                <a:solidFill>
                  <a:srgbClr val="323232"/>
                </a:solidFill>
                <a:latin typeface="나눔고딕" pitchFamily="50" charset="-127"/>
                <a:ea typeface="나눔고딕" pitchFamily="50" charset="-127"/>
              </a:rPr>
              <a:t>  </a:t>
            </a:r>
            <a:r>
              <a:rPr kumimoji="0" lang="ko-KR" altLang="en-US" b="1" dirty="0" smtClean="0">
                <a:ln>
                  <a:solidFill>
                    <a:prstClr val="white">
                      <a:alpha val="30000"/>
                    </a:prstClr>
                  </a:solidFill>
                </a:ln>
                <a:solidFill>
                  <a:srgbClr val="323232"/>
                </a:solidFill>
                <a:latin typeface="나눔고딕" pitchFamily="50" charset="-127"/>
                <a:ea typeface="나눔고딕" pitchFamily="50" charset="-127"/>
              </a:rPr>
              <a:t>집중 컨설팅 기간</a:t>
            </a:r>
            <a:endParaRPr kumimoji="0" lang="en-US" altLang="ko-KR" b="1" dirty="0">
              <a:ln>
                <a:solidFill>
                  <a:prstClr val="white">
                    <a:alpha val="30000"/>
                  </a:prstClr>
                </a:solidFill>
              </a:ln>
              <a:solidFill>
                <a:srgbClr val="323232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4055797" y="2107428"/>
            <a:ext cx="4828613" cy="2524533"/>
          </a:xfrm>
          <a:prstGeom prst="roundRect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anchor="ctr"/>
          <a:lstStyle/>
          <a:p>
            <a:pPr algn="ctr" defTabSz="816377">
              <a:defRPr/>
            </a:pPr>
            <a:endParaRPr kumimoji="0" lang="ko-KR" altLang="en-US" b="1">
              <a:solidFill>
                <a:srgbClr val="323232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4463974" y="3957130"/>
            <a:ext cx="2307345" cy="346239"/>
          </a:xfrm>
          <a:prstGeom prst="rect">
            <a:avLst/>
          </a:prstGeom>
          <a:noFill/>
        </p:spPr>
        <p:txBody>
          <a:bodyPr wrap="none" lIns="68571" tIns="34285" rIns="68571" bIns="34285">
            <a:spAutoFit/>
          </a:bodyPr>
          <a:lstStyle/>
          <a:p>
            <a:pPr marL="128588" indent="-128588" defTabSz="816377">
              <a:buFont typeface="Wingdings" pitchFamily="2" charset="2"/>
              <a:buChar char="ü"/>
              <a:defRPr/>
            </a:pPr>
            <a:r>
              <a:rPr kumimoji="0" lang="ko-KR" altLang="en-US" b="1" dirty="0">
                <a:ln>
                  <a:solidFill>
                    <a:prstClr val="white">
                      <a:alpha val="30000"/>
                    </a:prstClr>
                  </a:solidFill>
                </a:ln>
                <a:solidFill>
                  <a:srgbClr val="323232"/>
                </a:solidFill>
                <a:latin typeface="나눔고딕" pitchFamily="50" charset="-127"/>
                <a:ea typeface="나눔고딕" pitchFamily="50" charset="-127"/>
              </a:rPr>
              <a:t>  </a:t>
            </a:r>
            <a:r>
              <a:rPr kumimoji="0" lang="ko-KR" altLang="en-US" b="1" dirty="0" smtClean="0">
                <a:ln>
                  <a:solidFill>
                    <a:prstClr val="white">
                      <a:alpha val="30000"/>
                    </a:prstClr>
                  </a:solidFill>
                </a:ln>
                <a:solidFill>
                  <a:srgbClr val="323232"/>
                </a:solidFill>
                <a:latin typeface="나눔고딕" pitchFamily="50" charset="-127"/>
                <a:ea typeface="나눔고딕" pitchFamily="50" charset="-127"/>
              </a:rPr>
              <a:t>게릴라 토크 콘서트</a:t>
            </a:r>
            <a:endParaRPr kumimoji="0" lang="ko-KR" altLang="en-US" b="1" dirty="0">
              <a:ln>
                <a:solidFill>
                  <a:prstClr val="white">
                    <a:alpha val="30000"/>
                  </a:prstClr>
                </a:solidFill>
              </a:ln>
              <a:solidFill>
                <a:srgbClr val="323232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4265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 bwMode="auto">
          <a:xfrm>
            <a:off x="29980" y="130938"/>
            <a:ext cx="908404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 bwMode="auto">
          <a:xfrm>
            <a:off x="29980" y="764704"/>
            <a:ext cx="9084040" cy="0"/>
          </a:xfrm>
          <a:prstGeom prst="line">
            <a:avLst/>
          </a:prstGeom>
          <a:ln w="25400">
            <a:solidFill>
              <a:srgbClr val="2C2A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 bwMode="auto">
          <a:xfrm>
            <a:off x="174843" y="224700"/>
            <a:ext cx="2995032" cy="438572"/>
          </a:xfrm>
          <a:prstGeom prst="rect">
            <a:avLst/>
          </a:prstGeom>
          <a:noFill/>
        </p:spPr>
        <p:txBody>
          <a:bodyPr wrap="none" lIns="68571" tIns="34285" rIns="68571" bIns="34285">
            <a:spAutoFit/>
          </a:bodyPr>
          <a:lstStyle>
            <a:defPPr>
              <a:defRPr lang="ko-KR"/>
            </a:defPPr>
            <a:lvl1pPr>
              <a:defRPr sz="1600">
                <a:ln>
                  <a:solidFill>
                    <a:srgbClr val="2C2A25">
                      <a:alpha val="0"/>
                    </a:srgbClr>
                  </a:solidFill>
                </a:ln>
                <a:latin typeface="한컴 윤고딕 240" pitchFamily="18" charset="-127"/>
                <a:ea typeface="한컴 윤고딕 240" pitchFamily="18" charset="-127"/>
              </a:defRPr>
            </a:lvl1pPr>
          </a:lstStyle>
          <a:p>
            <a:pPr defTabSz="816377">
              <a:defRPr/>
            </a:pPr>
            <a:r>
              <a:rPr lang="ko-KR" altLang="en-US" sz="2400" dirty="0" smtClean="0">
                <a:latin typeface="나눔고딕 ExtraBold" pitchFamily="50" charset="-127"/>
                <a:ea typeface="나눔고딕 ExtraBold" pitchFamily="50" charset="-127"/>
              </a:rPr>
              <a:t>집중 컨설팅 기간 운영</a:t>
            </a:r>
            <a:endParaRPr lang="ko-KR" altLang="en-US" sz="2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9336" y="1132470"/>
            <a:ext cx="3668648" cy="496330"/>
          </a:xfrm>
          <a:prstGeom prst="rect">
            <a:avLst/>
          </a:prstGeom>
          <a:noFill/>
        </p:spPr>
        <p:txBody>
          <a:bodyPr lIns="68571" tIns="34285" rIns="68571" bIns="34285" anchor="ctr"/>
          <a:lstStyle/>
          <a:p>
            <a:pPr>
              <a:defRPr/>
            </a:pPr>
            <a:r>
              <a:rPr lang="ko-KR" altLang="en-US" sz="2000" b="1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집중 컨설팅 기간 운영</a:t>
            </a:r>
            <a:endParaRPr lang="ko-KR" altLang="en-US" sz="2000" b="1" dirty="0">
              <a:ln>
                <a:solidFill>
                  <a:schemeClr val="bg1">
                    <a:alpha val="5000"/>
                  </a:scheme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88151" y="1228249"/>
            <a:ext cx="157412" cy="32854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anchor="ctr"/>
          <a:lstStyle/>
          <a:p>
            <a:pPr algn="ctr">
              <a:defRPr/>
            </a:pPr>
            <a:endParaRPr lang="ko-KR" altLang="en-US" sz="21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직사각형 12"/>
          <p:cNvSpPr/>
          <p:nvPr/>
        </p:nvSpPr>
        <p:spPr bwMode="auto">
          <a:xfrm>
            <a:off x="109122" y="1988840"/>
            <a:ext cx="8855366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16377">
              <a:lnSpc>
                <a:spcPct val="120000"/>
              </a:lnSpc>
              <a:spcAft>
                <a:spcPts val="225"/>
              </a:spcAft>
              <a:defRPr/>
            </a:pPr>
            <a:r>
              <a:rPr lang="ko-KR" altLang="en-US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중간고사</a:t>
            </a:r>
            <a:r>
              <a:rPr lang="en-US" altLang="ko-KR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(10. 20 ~ 24)</a:t>
            </a:r>
            <a:r>
              <a:rPr lang="ko-KR" altLang="en-US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 이후 </a:t>
            </a:r>
            <a:r>
              <a:rPr lang="en-US" altLang="ko-KR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10. 27(</a:t>
            </a:r>
            <a:r>
              <a:rPr lang="ko-KR" altLang="en-US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월</a:t>
            </a:r>
            <a:r>
              <a:rPr lang="en-US" altLang="ko-KR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~ 31(</a:t>
            </a:r>
            <a:r>
              <a:rPr lang="ko-KR" altLang="en-US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금</a:t>
            </a:r>
            <a:r>
              <a:rPr lang="en-US" altLang="ko-KR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), 11. 3(</a:t>
            </a:r>
            <a:r>
              <a:rPr lang="ko-KR" altLang="en-US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월</a:t>
            </a:r>
            <a:r>
              <a:rPr lang="en-US" altLang="ko-KR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~ 7(</a:t>
            </a:r>
            <a:r>
              <a:rPr lang="ko-KR" altLang="en-US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금</a:t>
            </a:r>
            <a:r>
              <a:rPr lang="en-US" altLang="ko-KR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),</a:t>
            </a:r>
          </a:p>
          <a:p>
            <a:pPr algn="ctr" defTabSz="816377">
              <a:lnSpc>
                <a:spcPct val="120000"/>
              </a:lnSpc>
              <a:spcAft>
                <a:spcPts val="225"/>
              </a:spcAft>
              <a:defRPr/>
            </a:pPr>
            <a:endParaRPr lang="en-US" altLang="ko-KR" sz="2000" b="1" spc="-75" dirty="0" smtClean="0">
              <a:ln>
                <a:solidFill>
                  <a:srgbClr val="D91962">
                    <a:alpha val="0"/>
                  </a:srgbClr>
                </a:solidFill>
              </a:ln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defTabSz="816377">
              <a:lnSpc>
                <a:spcPct val="120000"/>
              </a:lnSpc>
              <a:spcAft>
                <a:spcPts val="225"/>
              </a:spcAft>
              <a:defRPr/>
            </a:pPr>
            <a:r>
              <a:rPr lang="en-US" altLang="ko-KR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11. 10(</a:t>
            </a:r>
            <a:r>
              <a:rPr lang="ko-KR" altLang="en-US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월</a:t>
            </a:r>
            <a:r>
              <a:rPr lang="en-US" altLang="ko-KR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~ 14(</a:t>
            </a:r>
            <a:r>
              <a:rPr lang="ko-KR" altLang="en-US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금</a:t>
            </a:r>
            <a:r>
              <a:rPr lang="en-US" altLang="ko-KR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/ </a:t>
            </a:r>
            <a:r>
              <a:rPr lang="en-US" altLang="ko-KR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lang="ko-KR" altLang="en-US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주간 </a:t>
            </a:r>
            <a:r>
              <a:rPr lang="ko-KR" altLang="en-US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집중 컨설팅 기간</a:t>
            </a:r>
            <a:r>
              <a:rPr lang="ko-KR" altLang="en-US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을 운영하고자 합니다</a:t>
            </a:r>
            <a:r>
              <a:rPr lang="en-US" altLang="ko-KR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37" name="직사각형 36"/>
          <p:cNvSpPr/>
          <p:nvPr/>
        </p:nvSpPr>
        <p:spPr bwMode="auto">
          <a:xfrm>
            <a:off x="770566" y="3689543"/>
            <a:ext cx="7598307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16377">
              <a:lnSpc>
                <a:spcPct val="120000"/>
              </a:lnSpc>
              <a:spcAft>
                <a:spcPts val="225"/>
              </a:spcAft>
              <a:defRPr/>
            </a:pPr>
            <a:r>
              <a:rPr lang="ko-KR" altLang="en-US" sz="2000" b="1" spc="-75" dirty="0" err="1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잡</a:t>
            </a:r>
            <a:r>
              <a:rPr lang="ko-KR" altLang="en-US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000" b="1" spc="-75" dirty="0" err="1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코칭</a:t>
            </a:r>
            <a:r>
              <a:rPr lang="ko-KR" altLang="en-US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 운영기간 초기에 학생들과 만나 컨설팅을 시작 해야</a:t>
            </a:r>
            <a:endParaRPr lang="en-US" altLang="ko-KR" sz="2000" b="1" spc="-75" dirty="0" smtClean="0">
              <a:ln>
                <a:solidFill>
                  <a:srgbClr val="D91962">
                    <a:alpha val="0"/>
                  </a:srgb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defTabSz="816377">
              <a:lnSpc>
                <a:spcPct val="120000"/>
              </a:lnSpc>
              <a:spcAft>
                <a:spcPts val="225"/>
              </a:spcAft>
              <a:defRPr/>
            </a:pPr>
            <a:endParaRPr lang="en-US" altLang="ko-KR" sz="2000" b="1" spc="-75" dirty="0">
              <a:ln>
                <a:solidFill>
                  <a:srgbClr val="D91962">
                    <a:alpha val="0"/>
                  </a:srgb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defTabSz="816377">
              <a:lnSpc>
                <a:spcPct val="120000"/>
              </a:lnSpc>
              <a:spcAft>
                <a:spcPts val="225"/>
              </a:spcAft>
              <a:defRPr/>
            </a:pPr>
            <a:r>
              <a:rPr lang="ko-KR" altLang="en-US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학생들 입장에서 더 많은 교육 혜택</a:t>
            </a:r>
            <a:r>
              <a:rPr lang="ko-KR" altLang="en-US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을 받을 수 있다고 생각합니다</a:t>
            </a:r>
            <a:r>
              <a:rPr lang="en-US" altLang="ko-KR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algn="ctr" defTabSz="816377">
              <a:lnSpc>
                <a:spcPct val="120000"/>
              </a:lnSpc>
              <a:spcAft>
                <a:spcPts val="225"/>
              </a:spcAft>
              <a:defRPr/>
            </a:pPr>
            <a:endParaRPr lang="en-US" altLang="ko-KR" sz="2000" b="1" spc="-75" dirty="0">
              <a:ln>
                <a:solidFill>
                  <a:srgbClr val="D91962">
                    <a:alpha val="0"/>
                  </a:srgb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defTabSz="816377">
              <a:lnSpc>
                <a:spcPct val="120000"/>
              </a:lnSpc>
              <a:spcAft>
                <a:spcPts val="225"/>
              </a:spcAft>
              <a:defRPr/>
            </a:pPr>
            <a:r>
              <a:rPr lang="ko-KR" altLang="en-US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한번 상담을 하고 끝나는 것이 아니라 지속적으로 상담을 받고</a:t>
            </a:r>
            <a:endParaRPr lang="en-US" altLang="ko-KR" sz="2000" b="1" spc="-75" dirty="0" smtClean="0">
              <a:ln>
                <a:solidFill>
                  <a:srgbClr val="D91962">
                    <a:alpha val="0"/>
                  </a:srgb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defTabSz="816377">
              <a:lnSpc>
                <a:spcPct val="120000"/>
              </a:lnSpc>
              <a:spcAft>
                <a:spcPts val="225"/>
              </a:spcAft>
              <a:defRPr/>
            </a:pPr>
            <a:endParaRPr lang="en-US" altLang="ko-KR" sz="2000" b="1" spc="-75" dirty="0">
              <a:ln>
                <a:solidFill>
                  <a:srgbClr val="D91962">
                    <a:alpha val="0"/>
                  </a:srgb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defTabSz="816377">
              <a:lnSpc>
                <a:spcPct val="120000"/>
              </a:lnSpc>
              <a:spcAft>
                <a:spcPts val="225"/>
              </a:spcAft>
              <a:defRPr/>
            </a:pPr>
            <a:r>
              <a:rPr lang="ko-KR" altLang="en-US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장기적인 안목에서 구체적</a:t>
            </a:r>
            <a:r>
              <a:rPr lang="ko-KR" altLang="en-US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으로 준비를 할 필요가 있기 때문입니다</a:t>
            </a:r>
            <a:r>
              <a:rPr lang="en-US" altLang="ko-KR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45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 bwMode="auto">
          <a:xfrm>
            <a:off x="29980" y="130938"/>
            <a:ext cx="908404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 bwMode="auto">
          <a:xfrm>
            <a:off x="29980" y="764704"/>
            <a:ext cx="9084040" cy="0"/>
          </a:xfrm>
          <a:prstGeom prst="line">
            <a:avLst/>
          </a:prstGeom>
          <a:ln w="25400">
            <a:solidFill>
              <a:srgbClr val="2C2A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 bwMode="auto">
          <a:xfrm>
            <a:off x="174843" y="224700"/>
            <a:ext cx="2995032" cy="438572"/>
          </a:xfrm>
          <a:prstGeom prst="rect">
            <a:avLst/>
          </a:prstGeom>
          <a:noFill/>
        </p:spPr>
        <p:txBody>
          <a:bodyPr wrap="none" lIns="68571" tIns="34285" rIns="68571" bIns="34285">
            <a:spAutoFit/>
          </a:bodyPr>
          <a:lstStyle>
            <a:defPPr>
              <a:defRPr lang="ko-KR"/>
            </a:defPPr>
            <a:lvl1pPr>
              <a:defRPr sz="1600">
                <a:ln>
                  <a:solidFill>
                    <a:srgbClr val="2C2A25">
                      <a:alpha val="0"/>
                    </a:srgbClr>
                  </a:solidFill>
                </a:ln>
                <a:latin typeface="한컴 윤고딕 240" pitchFamily="18" charset="-127"/>
                <a:ea typeface="한컴 윤고딕 240" pitchFamily="18" charset="-127"/>
              </a:defRPr>
            </a:lvl1pPr>
          </a:lstStyle>
          <a:p>
            <a:pPr defTabSz="816377">
              <a:defRPr/>
            </a:pPr>
            <a:r>
              <a:rPr lang="ko-KR" altLang="en-US" sz="2400" dirty="0" smtClean="0">
                <a:latin typeface="나눔고딕 ExtraBold" pitchFamily="50" charset="-127"/>
                <a:ea typeface="나눔고딕 ExtraBold" pitchFamily="50" charset="-127"/>
              </a:rPr>
              <a:t>집중 컨설팅 기간 운영</a:t>
            </a:r>
            <a:endParaRPr lang="ko-KR" altLang="en-US" sz="2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9336" y="1132470"/>
            <a:ext cx="3668648" cy="496330"/>
          </a:xfrm>
          <a:prstGeom prst="rect">
            <a:avLst/>
          </a:prstGeom>
          <a:noFill/>
        </p:spPr>
        <p:txBody>
          <a:bodyPr lIns="68571" tIns="34285" rIns="68571" bIns="34285" anchor="ctr"/>
          <a:lstStyle/>
          <a:p>
            <a:pPr>
              <a:defRPr/>
            </a:pPr>
            <a:r>
              <a:rPr lang="ko-KR" altLang="en-US" sz="2000" b="1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집중 컨설팅 기간 운영</a:t>
            </a:r>
            <a:endParaRPr lang="ko-KR" altLang="en-US" sz="2000" b="1" dirty="0">
              <a:ln>
                <a:solidFill>
                  <a:schemeClr val="bg1">
                    <a:alpha val="5000"/>
                  </a:scheme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88151" y="1228249"/>
            <a:ext cx="157412" cy="32854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anchor="ctr"/>
          <a:lstStyle/>
          <a:p>
            <a:pPr algn="ctr">
              <a:defRPr/>
            </a:pPr>
            <a:endParaRPr lang="ko-KR" altLang="en-US" sz="21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/>
          <p:cNvSpPr/>
          <p:nvPr/>
        </p:nvSpPr>
        <p:spPr bwMode="auto">
          <a:xfrm>
            <a:off x="541170" y="1988840"/>
            <a:ext cx="7958348" cy="4411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16377">
              <a:lnSpc>
                <a:spcPct val="120000"/>
              </a:lnSpc>
              <a:spcAft>
                <a:spcPts val="225"/>
              </a:spcAft>
              <a:defRPr/>
            </a:pPr>
            <a:r>
              <a:rPr lang="ko-KR" altLang="en-US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중간고사 기간에 컨설팅 </a:t>
            </a:r>
            <a:r>
              <a:rPr lang="ko-KR" altLang="en-US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사전 예약을 통해 수요를 파악</a:t>
            </a:r>
            <a:r>
              <a:rPr lang="ko-KR" altLang="en-US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한 후</a:t>
            </a:r>
            <a:endParaRPr lang="en-US" altLang="ko-KR" sz="2000" b="1" spc="-75" dirty="0" smtClean="0">
              <a:ln>
                <a:solidFill>
                  <a:srgbClr val="D91962">
                    <a:alpha val="0"/>
                  </a:srgb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defTabSz="816377">
              <a:lnSpc>
                <a:spcPct val="120000"/>
              </a:lnSpc>
              <a:spcAft>
                <a:spcPts val="225"/>
              </a:spcAft>
              <a:defRPr/>
            </a:pPr>
            <a:endParaRPr lang="en-US" altLang="ko-KR" sz="2000" b="1" spc="-75" dirty="0">
              <a:ln>
                <a:solidFill>
                  <a:srgbClr val="D91962">
                    <a:alpha val="0"/>
                  </a:srgb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defTabSz="816377">
              <a:lnSpc>
                <a:spcPct val="120000"/>
              </a:lnSpc>
              <a:spcAft>
                <a:spcPts val="225"/>
              </a:spcAft>
              <a:defRPr/>
            </a:pPr>
            <a:r>
              <a:rPr lang="ko-KR" altLang="en-US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집중 기간에 최대한 많은 컨설턴트를 투입할 예정입니다</a:t>
            </a:r>
            <a:r>
              <a:rPr lang="en-US" altLang="ko-KR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algn="ctr" defTabSz="816377">
              <a:lnSpc>
                <a:spcPct val="120000"/>
              </a:lnSpc>
              <a:spcAft>
                <a:spcPts val="225"/>
              </a:spcAft>
              <a:defRPr/>
            </a:pPr>
            <a:endParaRPr lang="en-US" altLang="ko-KR" sz="2000" b="1" spc="-75" dirty="0">
              <a:ln>
                <a:solidFill>
                  <a:srgbClr val="D91962">
                    <a:alpha val="0"/>
                  </a:srgb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defTabSz="816377">
              <a:lnSpc>
                <a:spcPct val="120000"/>
              </a:lnSpc>
              <a:spcAft>
                <a:spcPts val="225"/>
              </a:spcAft>
              <a:defRPr/>
            </a:pPr>
            <a:r>
              <a:rPr lang="ko-KR" altLang="en-US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필요에 따라 </a:t>
            </a:r>
            <a:r>
              <a:rPr lang="ko-KR" altLang="en-US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상담실을 </a:t>
            </a:r>
            <a:r>
              <a:rPr lang="en-US" altLang="ko-KR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 </a:t>
            </a:r>
            <a:r>
              <a:rPr lang="ko-KR" altLang="en-US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곳 </a:t>
            </a:r>
            <a:r>
              <a:rPr lang="ko-KR" altLang="en-US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정도 더 운영할 계획이며</a:t>
            </a:r>
            <a:endParaRPr lang="en-US" altLang="ko-KR" sz="2000" b="1" spc="-75" dirty="0" smtClean="0">
              <a:ln>
                <a:solidFill>
                  <a:srgbClr val="D91962">
                    <a:alpha val="0"/>
                  </a:srgb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defTabSz="816377">
              <a:lnSpc>
                <a:spcPct val="120000"/>
              </a:lnSpc>
              <a:spcAft>
                <a:spcPts val="225"/>
              </a:spcAft>
              <a:defRPr/>
            </a:pPr>
            <a:endParaRPr lang="en-US" altLang="ko-KR" sz="2000" b="1" spc="-75" dirty="0">
              <a:ln>
                <a:solidFill>
                  <a:srgbClr val="D91962">
                    <a:alpha val="0"/>
                  </a:srgb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defTabSz="816377">
              <a:lnSpc>
                <a:spcPct val="120000"/>
              </a:lnSpc>
              <a:spcAft>
                <a:spcPts val="225"/>
              </a:spcAft>
              <a:defRPr/>
            </a:pPr>
            <a:r>
              <a:rPr lang="ko-KR" altLang="en-US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학과의 협조가 있을 경우 학생들의 </a:t>
            </a:r>
            <a:r>
              <a:rPr lang="ko-KR" altLang="en-US" sz="2000" b="1" spc="-75" dirty="0" err="1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접근성을</a:t>
            </a:r>
            <a:r>
              <a:rPr lang="ko-KR" altLang="en-US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 고려하여</a:t>
            </a:r>
            <a:endParaRPr lang="en-US" altLang="ko-KR" sz="2000" b="1" spc="-75" dirty="0" smtClean="0">
              <a:ln>
                <a:solidFill>
                  <a:srgbClr val="D91962">
                    <a:alpha val="0"/>
                  </a:srgb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defTabSz="816377">
              <a:lnSpc>
                <a:spcPct val="120000"/>
              </a:lnSpc>
              <a:spcAft>
                <a:spcPts val="225"/>
              </a:spcAft>
              <a:defRPr/>
            </a:pPr>
            <a:endParaRPr lang="en-US" altLang="ko-KR" sz="2000" b="1" spc="-75" dirty="0">
              <a:ln>
                <a:solidFill>
                  <a:srgbClr val="D91962">
                    <a:alpha val="0"/>
                  </a:srgb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defTabSz="816377">
              <a:lnSpc>
                <a:spcPct val="120000"/>
              </a:lnSpc>
              <a:spcAft>
                <a:spcPts val="225"/>
              </a:spcAft>
              <a:defRPr/>
            </a:pPr>
            <a:r>
              <a:rPr lang="ko-KR" altLang="en-US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학과 건물에 별도의 공간</a:t>
            </a:r>
            <a:r>
              <a:rPr lang="ko-KR" altLang="en-US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을 요청할 수도 있습니다</a:t>
            </a:r>
            <a:r>
              <a:rPr lang="en-US" altLang="ko-KR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algn="ctr" defTabSz="816377">
              <a:lnSpc>
                <a:spcPct val="120000"/>
              </a:lnSpc>
              <a:spcAft>
                <a:spcPts val="225"/>
              </a:spcAft>
              <a:defRPr/>
            </a:pPr>
            <a:endParaRPr lang="en-US" altLang="ko-KR" sz="2000" b="1" spc="-75" dirty="0">
              <a:ln>
                <a:solidFill>
                  <a:srgbClr val="D91962">
                    <a:alpha val="0"/>
                  </a:srgb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defTabSz="816377">
              <a:lnSpc>
                <a:spcPct val="120000"/>
              </a:lnSpc>
              <a:spcAft>
                <a:spcPts val="225"/>
              </a:spcAft>
              <a:defRPr/>
            </a:pPr>
            <a:r>
              <a:rPr lang="ko-KR" altLang="en-US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요청 시 학생들의 편의를 위해 협조를 </a:t>
            </a:r>
            <a:r>
              <a:rPr lang="ko-KR" altLang="en-US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부탁 드립니다</a:t>
            </a:r>
            <a:r>
              <a:rPr lang="en-US" altLang="ko-KR" sz="2000" b="1" spc="-75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2000" b="1" spc="-75" dirty="0">
              <a:ln>
                <a:solidFill>
                  <a:srgbClr val="D91962">
                    <a:alpha val="0"/>
                  </a:srgb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4008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1178</Words>
  <Application>Microsoft Office PowerPoint</Application>
  <PresentationFormat>화면 슬라이드 쇼(4:3)</PresentationFormat>
  <Paragraphs>239</Paragraphs>
  <Slides>20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1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TOSHIBA</dc:creator>
  <cp:lastModifiedBy>TOSHIBA</cp:lastModifiedBy>
  <cp:revision>27</cp:revision>
  <cp:lastPrinted>2014-10-17T01:30:03Z</cp:lastPrinted>
  <dcterms:created xsi:type="dcterms:W3CDTF">2014-10-16T06:20:37Z</dcterms:created>
  <dcterms:modified xsi:type="dcterms:W3CDTF">2014-10-17T01:50:22Z</dcterms:modified>
</cp:coreProperties>
</file>